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6" r:id="rId2"/>
    <p:sldMasterId id="2147483717" r:id="rId3"/>
  </p:sldMasterIdLst>
  <p:notesMasterIdLst>
    <p:notesMasterId r:id="rId46"/>
  </p:notesMasterIdLst>
  <p:handoutMasterIdLst>
    <p:handoutMasterId r:id="rId47"/>
  </p:handoutMasterIdLst>
  <p:sldIdLst>
    <p:sldId id="686" r:id="rId4"/>
    <p:sldId id="688" r:id="rId5"/>
    <p:sldId id="689" r:id="rId6"/>
    <p:sldId id="724" r:id="rId7"/>
    <p:sldId id="725" r:id="rId8"/>
    <p:sldId id="726" r:id="rId9"/>
    <p:sldId id="727" r:id="rId10"/>
    <p:sldId id="728" r:id="rId11"/>
    <p:sldId id="729" r:id="rId12"/>
    <p:sldId id="730" r:id="rId13"/>
    <p:sldId id="731" r:id="rId14"/>
    <p:sldId id="732" r:id="rId15"/>
    <p:sldId id="733" r:id="rId16"/>
    <p:sldId id="734" r:id="rId17"/>
    <p:sldId id="735" r:id="rId18"/>
    <p:sldId id="736" r:id="rId19"/>
    <p:sldId id="720" r:id="rId20"/>
    <p:sldId id="719" r:id="rId21"/>
    <p:sldId id="711" r:id="rId22"/>
    <p:sldId id="703" r:id="rId23"/>
    <p:sldId id="712" r:id="rId24"/>
    <p:sldId id="704" r:id="rId25"/>
    <p:sldId id="713" r:id="rId26"/>
    <p:sldId id="714" r:id="rId27"/>
    <p:sldId id="715" r:id="rId28"/>
    <p:sldId id="716" r:id="rId29"/>
    <p:sldId id="723" r:id="rId30"/>
    <p:sldId id="717" r:id="rId31"/>
    <p:sldId id="721" r:id="rId32"/>
    <p:sldId id="722" r:id="rId33"/>
    <p:sldId id="697" r:id="rId34"/>
    <p:sldId id="706" r:id="rId35"/>
    <p:sldId id="705" r:id="rId36"/>
    <p:sldId id="707" r:id="rId37"/>
    <p:sldId id="708" r:id="rId38"/>
    <p:sldId id="709" r:id="rId39"/>
    <p:sldId id="698" r:id="rId40"/>
    <p:sldId id="699" r:id="rId41"/>
    <p:sldId id="710" r:id="rId42"/>
    <p:sldId id="700" r:id="rId43"/>
    <p:sldId id="701" r:id="rId44"/>
    <p:sldId id="702" r:id="rId45"/>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潘琪" initials="潘琪" lastIdx="6" clrIdx="0">
    <p:extLst>
      <p:ext uri="{19B8F6BF-5375-455C-9EA6-DF929625EA0E}">
        <p15:presenceInfo xmlns:p15="http://schemas.microsoft.com/office/powerpoint/2012/main" userId="潘琪"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ECEC"/>
    <a:srgbClr val="B8292D"/>
    <a:srgbClr val="4472C4"/>
    <a:srgbClr val="BF01BF"/>
    <a:srgbClr val="F8F8F8"/>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89659" autoAdjust="0"/>
  </p:normalViewPr>
  <p:slideViewPr>
    <p:cSldViewPr snapToObjects="1">
      <p:cViewPr>
        <p:scale>
          <a:sx n="100" d="100"/>
          <a:sy n="100" d="100"/>
        </p:scale>
        <p:origin x="974" y="-298"/>
      </p:cViewPr>
      <p:guideLst>
        <p:guide orient="horz" pos="2341"/>
        <p:guide pos="2880"/>
      </p:guideLst>
    </p:cSldViewPr>
  </p:slideViewPr>
  <p:notesTextViewPr>
    <p:cViewPr>
      <p:scale>
        <a:sx n="1" d="1"/>
        <a:sy n="1" d="1"/>
      </p:scale>
      <p:origin x="0" y="0"/>
    </p:cViewPr>
  </p:notesTextViewPr>
  <p:notesViewPr>
    <p:cSldViewPr snapToObjects="1">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3AA1B95-8096-483E-937F-B7117F22143A}" type="doc">
      <dgm:prSet loTypeId="urn:microsoft.com/office/officeart/2005/8/layout/process1" loCatId="process" qsTypeId="urn:microsoft.com/office/officeart/2005/8/quickstyle/simple1#1" qsCatId="simple" csTypeId="urn:microsoft.com/office/officeart/2005/8/colors/accent1_2#1" csCatId="accent1" phldr="1"/>
      <dgm:spPr/>
    </dgm:pt>
    <dgm:pt modelId="{B9356EF3-F2BD-44EF-8989-A8C6F68A9C26}">
      <dgm:prSet phldrT="[文本]" phldr="0" custT="1"/>
      <dgm:spPr/>
      <dgm:t>
        <a:bodyPr vert="horz" wrap="square"/>
        <a:lstStyle/>
        <a:p>
          <a:pPr>
            <a:lnSpc>
              <a:spcPct val="100000"/>
            </a:lnSpc>
            <a:spcBef>
              <a:spcPct val="0"/>
            </a:spcBef>
            <a:spcAft>
              <a:spcPct val="35000"/>
            </a:spcAft>
          </a:pPr>
          <a:r>
            <a:rPr lang="zh-CN" altLang="en-US" sz="1600"/>
            <a:t>数据集获取与整理</a:t>
          </a:r>
        </a:p>
      </dgm:t>
    </dgm:pt>
    <dgm:pt modelId="{42B40A37-3B74-4139-88E7-27DB8ADAFB3B}" type="parTrans" cxnId="{77516F65-926B-43AD-8068-C8D082476BFE}">
      <dgm:prSet/>
      <dgm:spPr/>
      <dgm:t>
        <a:bodyPr/>
        <a:lstStyle/>
        <a:p>
          <a:endParaRPr lang="zh-CN" altLang="en-US"/>
        </a:p>
      </dgm:t>
    </dgm:pt>
    <dgm:pt modelId="{E862CC6F-EE5F-4708-AD0C-4AFC083AC1E9}" type="sibTrans" cxnId="{77516F65-926B-43AD-8068-C8D082476BFE}">
      <dgm:prSet/>
      <dgm:spPr/>
      <dgm:t>
        <a:bodyPr/>
        <a:lstStyle/>
        <a:p>
          <a:endParaRPr lang="zh-CN" altLang="en-US"/>
        </a:p>
      </dgm:t>
    </dgm:pt>
    <dgm:pt modelId="{EDABB1AF-A433-4877-8BF8-9FA85F924A2C}">
      <dgm:prSet phldrT="[文本]" phldr="0" custT="1"/>
      <dgm:spPr/>
      <dgm:t>
        <a:bodyPr vert="horz" wrap="square"/>
        <a:lstStyle/>
        <a:p>
          <a:pPr>
            <a:lnSpc>
              <a:spcPct val="100000"/>
            </a:lnSpc>
            <a:spcBef>
              <a:spcPct val="0"/>
            </a:spcBef>
            <a:spcAft>
              <a:spcPct val="35000"/>
            </a:spcAft>
          </a:pPr>
          <a:r>
            <a:rPr lang="zh-CN" altLang="en-US" sz="1600"/>
            <a:t>数据清洗及预处理</a:t>
          </a:r>
        </a:p>
      </dgm:t>
    </dgm:pt>
    <dgm:pt modelId="{22507475-337D-4D08-A27D-19453A1EC4B8}" type="parTrans" cxnId="{073E962D-17C8-43E3-9F93-D372A6C2E1C4}">
      <dgm:prSet/>
      <dgm:spPr/>
      <dgm:t>
        <a:bodyPr/>
        <a:lstStyle/>
        <a:p>
          <a:endParaRPr lang="zh-CN" altLang="en-US"/>
        </a:p>
      </dgm:t>
    </dgm:pt>
    <dgm:pt modelId="{3E1956DE-23F8-4761-8F76-7ABD5A8AE770}" type="sibTrans" cxnId="{073E962D-17C8-43E3-9F93-D372A6C2E1C4}">
      <dgm:prSet/>
      <dgm:spPr/>
      <dgm:t>
        <a:bodyPr/>
        <a:lstStyle/>
        <a:p>
          <a:endParaRPr lang="zh-CN" altLang="en-US"/>
        </a:p>
      </dgm:t>
    </dgm:pt>
    <dgm:pt modelId="{16C98B6D-CC9A-459C-A148-3249240D3586}">
      <dgm:prSet phldrT="[文本]" phldr="0" custT="1"/>
      <dgm:spPr/>
      <dgm:t>
        <a:bodyPr vert="horz" wrap="square"/>
        <a:lstStyle/>
        <a:p>
          <a:pPr>
            <a:lnSpc>
              <a:spcPct val="100000"/>
            </a:lnSpc>
            <a:spcBef>
              <a:spcPct val="0"/>
            </a:spcBef>
            <a:spcAft>
              <a:spcPct val="35000"/>
            </a:spcAft>
          </a:pPr>
          <a:r>
            <a:rPr lang="zh-CN" altLang="en-US" sz="1600"/>
            <a:t>数据集读取</a:t>
          </a:r>
        </a:p>
      </dgm:t>
    </dgm:pt>
    <dgm:pt modelId="{B2C4969C-7F63-4CB2-9C9A-A6F67CF17685}" type="parTrans" cxnId="{8659D39C-CB0C-4D0B-B0B3-A7F8CDB5E82F}">
      <dgm:prSet/>
      <dgm:spPr/>
      <dgm:t>
        <a:bodyPr/>
        <a:lstStyle/>
        <a:p>
          <a:endParaRPr lang="zh-CN" altLang="en-US"/>
        </a:p>
      </dgm:t>
    </dgm:pt>
    <dgm:pt modelId="{D9B5BE56-AD46-4CF8-8D6E-63CE26896AAC}" type="sibTrans" cxnId="{8659D39C-CB0C-4D0B-B0B3-A7F8CDB5E82F}">
      <dgm:prSet/>
      <dgm:spPr/>
      <dgm:t>
        <a:bodyPr/>
        <a:lstStyle/>
        <a:p>
          <a:endParaRPr lang="zh-CN" altLang="en-US"/>
        </a:p>
      </dgm:t>
    </dgm:pt>
    <dgm:pt modelId="{E1D2A758-163B-46FD-9EE7-458254B12200}">
      <dgm:prSet phldr="0" custT="1"/>
      <dgm:spPr/>
      <dgm:t>
        <a:bodyPr vert="horz" wrap="square"/>
        <a:lstStyle/>
        <a:p>
          <a:pPr>
            <a:lnSpc>
              <a:spcPct val="100000"/>
            </a:lnSpc>
            <a:spcBef>
              <a:spcPct val="0"/>
            </a:spcBef>
            <a:spcAft>
              <a:spcPct val="35000"/>
            </a:spcAft>
          </a:pPr>
          <a:r>
            <a:rPr lang="zh-CN" altLang="en-US" sz="1600"/>
            <a:t>训练函数定义与调整</a:t>
          </a:r>
        </a:p>
      </dgm:t>
    </dgm:pt>
    <dgm:pt modelId="{206A2A38-9D36-42B4-AE41-8D6BA425BF75}" type="parTrans" cxnId="{38A07DDE-22F7-419D-A907-6DC46C70D648}">
      <dgm:prSet/>
      <dgm:spPr/>
      <dgm:t>
        <a:bodyPr/>
        <a:lstStyle/>
        <a:p>
          <a:endParaRPr lang="zh-CN" altLang="en-US"/>
        </a:p>
      </dgm:t>
    </dgm:pt>
    <dgm:pt modelId="{94C57DC4-3883-40BB-9EF3-837B49B03832}" type="sibTrans" cxnId="{38A07DDE-22F7-419D-A907-6DC46C70D648}">
      <dgm:prSet/>
      <dgm:spPr/>
      <dgm:t>
        <a:bodyPr/>
        <a:lstStyle/>
        <a:p>
          <a:endParaRPr lang="zh-CN" altLang="en-US"/>
        </a:p>
      </dgm:t>
    </dgm:pt>
    <dgm:pt modelId="{7569D201-B887-4A2E-B74B-156B3E85FA66}">
      <dgm:prSet phldr="0" custT="1"/>
      <dgm:spPr/>
      <dgm:t>
        <a:bodyPr vert="horz" wrap="square"/>
        <a:lstStyle/>
        <a:p>
          <a:pPr>
            <a:lnSpc>
              <a:spcPct val="100000"/>
            </a:lnSpc>
            <a:spcBef>
              <a:spcPct val="0"/>
            </a:spcBef>
            <a:spcAft>
              <a:spcPct val="35000"/>
            </a:spcAft>
          </a:pPr>
          <a:r>
            <a:rPr lang="zh-CN" altLang="en-US" sz="1600"/>
            <a:t>训练和验证模型</a:t>
          </a:r>
        </a:p>
      </dgm:t>
    </dgm:pt>
    <dgm:pt modelId="{955F3937-E116-432A-A1EF-8BBCA3D9AFB6}" type="parTrans" cxnId="{B75DF223-0AEF-4915-8AD4-E28009B06AEB}">
      <dgm:prSet/>
      <dgm:spPr/>
      <dgm:t>
        <a:bodyPr/>
        <a:lstStyle/>
        <a:p>
          <a:endParaRPr lang="zh-CN" altLang="en-US"/>
        </a:p>
      </dgm:t>
    </dgm:pt>
    <dgm:pt modelId="{E0AD0DD9-A32D-431A-98CF-5CFA6C54CC16}" type="sibTrans" cxnId="{B75DF223-0AEF-4915-8AD4-E28009B06AEB}">
      <dgm:prSet/>
      <dgm:spPr/>
      <dgm:t>
        <a:bodyPr/>
        <a:lstStyle/>
        <a:p>
          <a:endParaRPr lang="zh-CN" altLang="en-US"/>
        </a:p>
      </dgm:t>
    </dgm:pt>
    <dgm:pt modelId="{8964F62E-C755-4FFC-9B4E-62B22190BE41}">
      <dgm:prSet phldr="0" custT="1"/>
      <dgm:spPr/>
      <dgm:t>
        <a:bodyPr vert="horz" wrap="square"/>
        <a:lstStyle/>
        <a:p>
          <a:pPr>
            <a:lnSpc>
              <a:spcPct val="100000"/>
            </a:lnSpc>
            <a:spcBef>
              <a:spcPct val="0"/>
            </a:spcBef>
            <a:spcAft>
              <a:spcPct val="35000"/>
            </a:spcAft>
          </a:pPr>
          <a:r>
            <a:rPr lang="zh-CN" altLang="en-US" sz="1600"/>
            <a:t>模型应用</a:t>
          </a:r>
        </a:p>
      </dgm:t>
    </dgm:pt>
    <dgm:pt modelId="{705BAC56-6633-4FFE-B666-8BEED2FFE884}" type="parTrans" cxnId="{4BDF2B6A-7E97-45CC-9D1A-C58F5F12C017}">
      <dgm:prSet/>
      <dgm:spPr/>
      <dgm:t>
        <a:bodyPr/>
        <a:lstStyle/>
        <a:p>
          <a:endParaRPr lang="zh-CN" altLang="en-US"/>
        </a:p>
      </dgm:t>
    </dgm:pt>
    <dgm:pt modelId="{B73B8CCC-B8E7-42B4-9C34-FE7EE83DB70F}" type="sibTrans" cxnId="{4BDF2B6A-7E97-45CC-9D1A-C58F5F12C017}">
      <dgm:prSet/>
      <dgm:spPr/>
      <dgm:t>
        <a:bodyPr/>
        <a:lstStyle/>
        <a:p>
          <a:endParaRPr lang="zh-CN" altLang="en-US"/>
        </a:p>
      </dgm:t>
    </dgm:pt>
    <dgm:pt modelId="{23E08954-DEFC-4A8C-B951-725E72315086}" type="pres">
      <dgm:prSet presAssocID="{F3AA1B95-8096-483E-937F-B7117F22143A}" presName="Name0" presStyleCnt="0">
        <dgm:presLayoutVars>
          <dgm:dir/>
          <dgm:resizeHandles val="exact"/>
        </dgm:presLayoutVars>
      </dgm:prSet>
      <dgm:spPr/>
    </dgm:pt>
    <dgm:pt modelId="{A9558FAE-AE26-43A7-A5EC-E1594E2B2F93}" type="pres">
      <dgm:prSet presAssocID="{B9356EF3-F2BD-44EF-8989-A8C6F68A9C26}" presName="node" presStyleLbl="node1" presStyleIdx="0" presStyleCnt="6">
        <dgm:presLayoutVars>
          <dgm:bulletEnabled val="1"/>
        </dgm:presLayoutVars>
      </dgm:prSet>
      <dgm:spPr/>
    </dgm:pt>
    <dgm:pt modelId="{56077158-A490-49C0-92A3-E1F3F4A134D1}" type="pres">
      <dgm:prSet presAssocID="{E862CC6F-EE5F-4708-AD0C-4AFC083AC1E9}" presName="sibTrans" presStyleLbl="sibTrans2D1" presStyleIdx="0" presStyleCnt="5"/>
      <dgm:spPr/>
    </dgm:pt>
    <dgm:pt modelId="{866543E3-7169-4994-AA48-DBEAD952B2D7}" type="pres">
      <dgm:prSet presAssocID="{E862CC6F-EE5F-4708-AD0C-4AFC083AC1E9}" presName="connectorText" presStyleLbl="sibTrans2D1" presStyleIdx="0" presStyleCnt="5"/>
      <dgm:spPr/>
    </dgm:pt>
    <dgm:pt modelId="{0C6A0E2D-4913-46C1-A93F-3832E34B4A9D}" type="pres">
      <dgm:prSet presAssocID="{EDABB1AF-A433-4877-8BF8-9FA85F924A2C}" presName="node" presStyleLbl="node1" presStyleIdx="1" presStyleCnt="6">
        <dgm:presLayoutVars>
          <dgm:bulletEnabled val="1"/>
        </dgm:presLayoutVars>
      </dgm:prSet>
      <dgm:spPr/>
    </dgm:pt>
    <dgm:pt modelId="{18462591-2085-43A2-8617-BA9721C35F9F}" type="pres">
      <dgm:prSet presAssocID="{3E1956DE-23F8-4761-8F76-7ABD5A8AE770}" presName="sibTrans" presStyleLbl="sibTrans2D1" presStyleIdx="1" presStyleCnt="5"/>
      <dgm:spPr/>
    </dgm:pt>
    <dgm:pt modelId="{F0328CDC-AC5A-41D2-969E-7D80009105F2}" type="pres">
      <dgm:prSet presAssocID="{3E1956DE-23F8-4761-8F76-7ABD5A8AE770}" presName="connectorText" presStyleLbl="sibTrans2D1" presStyleIdx="1" presStyleCnt="5"/>
      <dgm:spPr/>
    </dgm:pt>
    <dgm:pt modelId="{507274D1-9FFA-4CA1-8C30-ADC25E352D22}" type="pres">
      <dgm:prSet presAssocID="{16C98B6D-CC9A-459C-A148-3249240D3586}" presName="node" presStyleLbl="node1" presStyleIdx="2" presStyleCnt="6">
        <dgm:presLayoutVars>
          <dgm:bulletEnabled val="1"/>
        </dgm:presLayoutVars>
      </dgm:prSet>
      <dgm:spPr/>
    </dgm:pt>
    <dgm:pt modelId="{E77ADECC-FA60-422A-9DF3-D8335C356FF0}" type="pres">
      <dgm:prSet presAssocID="{D9B5BE56-AD46-4CF8-8D6E-63CE26896AAC}" presName="sibTrans" presStyleLbl="sibTrans2D1" presStyleIdx="2" presStyleCnt="5"/>
      <dgm:spPr/>
    </dgm:pt>
    <dgm:pt modelId="{6B94D305-87AC-402F-AF5F-5CA51DD0C719}" type="pres">
      <dgm:prSet presAssocID="{D9B5BE56-AD46-4CF8-8D6E-63CE26896AAC}" presName="connectorText" presStyleLbl="sibTrans2D1" presStyleIdx="2" presStyleCnt="5"/>
      <dgm:spPr/>
    </dgm:pt>
    <dgm:pt modelId="{9F29C104-0997-463A-AB0F-205F4CF52ABF}" type="pres">
      <dgm:prSet presAssocID="{E1D2A758-163B-46FD-9EE7-458254B12200}" presName="node" presStyleLbl="node1" presStyleIdx="3" presStyleCnt="6">
        <dgm:presLayoutVars>
          <dgm:bulletEnabled val="1"/>
        </dgm:presLayoutVars>
      </dgm:prSet>
      <dgm:spPr/>
    </dgm:pt>
    <dgm:pt modelId="{20D22BB6-811A-4D58-8627-5A1446ADF903}" type="pres">
      <dgm:prSet presAssocID="{94C57DC4-3883-40BB-9EF3-837B49B03832}" presName="sibTrans" presStyleLbl="sibTrans2D1" presStyleIdx="3" presStyleCnt="5"/>
      <dgm:spPr/>
    </dgm:pt>
    <dgm:pt modelId="{39B48974-33EB-47D9-997E-5B25327A0509}" type="pres">
      <dgm:prSet presAssocID="{94C57DC4-3883-40BB-9EF3-837B49B03832}" presName="connectorText" presStyleLbl="sibTrans2D1" presStyleIdx="3" presStyleCnt="5"/>
      <dgm:spPr/>
    </dgm:pt>
    <dgm:pt modelId="{B032E624-E4F7-48ED-8B50-00237500CBC9}" type="pres">
      <dgm:prSet presAssocID="{7569D201-B887-4A2E-B74B-156B3E85FA66}" presName="node" presStyleLbl="node1" presStyleIdx="4" presStyleCnt="6">
        <dgm:presLayoutVars>
          <dgm:bulletEnabled val="1"/>
        </dgm:presLayoutVars>
      </dgm:prSet>
      <dgm:spPr/>
    </dgm:pt>
    <dgm:pt modelId="{F0D7BF0D-75B6-4BDE-A8DE-72B614406CAE}" type="pres">
      <dgm:prSet presAssocID="{E0AD0DD9-A32D-431A-98CF-5CFA6C54CC16}" presName="sibTrans" presStyleLbl="sibTrans2D1" presStyleIdx="4" presStyleCnt="5"/>
      <dgm:spPr/>
    </dgm:pt>
    <dgm:pt modelId="{84155C76-7BAA-4BE0-B83E-1D062370E46C}" type="pres">
      <dgm:prSet presAssocID="{E0AD0DD9-A32D-431A-98CF-5CFA6C54CC16}" presName="connectorText" presStyleLbl="sibTrans2D1" presStyleIdx="4" presStyleCnt="5"/>
      <dgm:spPr/>
    </dgm:pt>
    <dgm:pt modelId="{2EDDFFB1-A6D9-4593-B881-B480BAD71BE4}" type="pres">
      <dgm:prSet presAssocID="{8964F62E-C755-4FFC-9B4E-62B22190BE41}" presName="node" presStyleLbl="node1" presStyleIdx="5" presStyleCnt="6">
        <dgm:presLayoutVars>
          <dgm:bulletEnabled val="1"/>
        </dgm:presLayoutVars>
      </dgm:prSet>
      <dgm:spPr/>
    </dgm:pt>
  </dgm:ptLst>
  <dgm:cxnLst>
    <dgm:cxn modelId="{1ECBB70E-4C5B-4CC9-9AB9-BFE4F8850C70}" type="presOf" srcId="{3E1956DE-23F8-4761-8F76-7ABD5A8AE770}" destId="{18462591-2085-43A2-8617-BA9721C35F9F}" srcOrd="0" destOrd="0" presId="urn:microsoft.com/office/officeart/2005/8/layout/process1"/>
    <dgm:cxn modelId="{9AE46020-33C4-436E-AF5D-A985107BB765}" type="presOf" srcId="{94C57DC4-3883-40BB-9EF3-837B49B03832}" destId="{20D22BB6-811A-4D58-8627-5A1446ADF903}" srcOrd="0" destOrd="0" presId="urn:microsoft.com/office/officeart/2005/8/layout/process1"/>
    <dgm:cxn modelId="{95C81321-9EFE-4BF3-B06D-BAE933FEF72D}" type="presOf" srcId="{8964F62E-C755-4FFC-9B4E-62B22190BE41}" destId="{2EDDFFB1-A6D9-4593-B881-B480BAD71BE4}" srcOrd="0" destOrd="0" presId="urn:microsoft.com/office/officeart/2005/8/layout/process1"/>
    <dgm:cxn modelId="{B75DF223-0AEF-4915-8AD4-E28009B06AEB}" srcId="{F3AA1B95-8096-483E-937F-B7117F22143A}" destId="{7569D201-B887-4A2E-B74B-156B3E85FA66}" srcOrd="4" destOrd="0" parTransId="{955F3937-E116-432A-A1EF-8BBCA3D9AFB6}" sibTransId="{E0AD0DD9-A32D-431A-98CF-5CFA6C54CC16}"/>
    <dgm:cxn modelId="{073E962D-17C8-43E3-9F93-D372A6C2E1C4}" srcId="{F3AA1B95-8096-483E-937F-B7117F22143A}" destId="{EDABB1AF-A433-4877-8BF8-9FA85F924A2C}" srcOrd="1" destOrd="0" parTransId="{22507475-337D-4D08-A27D-19453A1EC4B8}" sibTransId="{3E1956DE-23F8-4761-8F76-7ABD5A8AE770}"/>
    <dgm:cxn modelId="{218C713C-4434-43AA-98FE-90FF38468291}" type="presOf" srcId="{3E1956DE-23F8-4761-8F76-7ABD5A8AE770}" destId="{F0328CDC-AC5A-41D2-969E-7D80009105F2}" srcOrd="1" destOrd="0" presId="urn:microsoft.com/office/officeart/2005/8/layout/process1"/>
    <dgm:cxn modelId="{4959F53D-04A3-485E-9538-E11C144C74FB}" type="presOf" srcId="{94C57DC4-3883-40BB-9EF3-837B49B03832}" destId="{39B48974-33EB-47D9-997E-5B25327A0509}" srcOrd="1" destOrd="0" presId="urn:microsoft.com/office/officeart/2005/8/layout/process1"/>
    <dgm:cxn modelId="{23212661-38CE-47DA-9ECB-8B71C337CF0C}" type="presOf" srcId="{EDABB1AF-A433-4877-8BF8-9FA85F924A2C}" destId="{0C6A0E2D-4913-46C1-A93F-3832E34B4A9D}" srcOrd="0" destOrd="0" presId="urn:microsoft.com/office/officeart/2005/8/layout/process1"/>
    <dgm:cxn modelId="{77516F65-926B-43AD-8068-C8D082476BFE}" srcId="{F3AA1B95-8096-483E-937F-B7117F22143A}" destId="{B9356EF3-F2BD-44EF-8989-A8C6F68A9C26}" srcOrd="0" destOrd="0" parTransId="{42B40A37-3B74-4139-88E7-27DB8ADAFB3B}" sibTransId="{E862CC6F-EE5F-4708-AD0C-4AFC083AC1E9}"/>
    <dgm:cxn modelId="{4BDF2B6A-7E97-45CC-9D1A-C58F5F12C017}" srcId="{F3AA1B95-8096-483E-937F-B7117F22143A}" destId="{8964F62E-C755-4FFC-9B4E-62B22190BE41}" srcOrd="5" destOrd="0" parTransId="{705BAC56-6633-4FFE-B666-8BEED2FFE884}" sibTransId="{B73B8CCC-B8E7-42B4-9C34-FE7EE83DB70F}"/>
    <dgm:cxn modelId="{F44BA357-AFFF-4B72-A2F9-C43498C5D219}" type="presOf" srcId="{D9B5BE56-AD46-4CF8-8D6E-63CE26896AAC}" destId="{6B94D305-87AC-402F-AF5F-5CA51DD0C719}" srcOrd="1" destOrd="0" presId="urn:microsoft.com/office/officeart/2005/8/layout/process1"/>
    <dgm:cxn modelId="{B5E7B45A-CEF5-4557-9FF0-17864121FE68}" type="presOf" srcId="{E862CC6F-EE5F-4708-AD0C-4AFC083AC1E9}" destId="{866543E3-7169-4994-AA48-DBEAD952B2D7}" srcOrd="1" destOrd="0" presId="urn:microsoft.com/office/officeart/2005/8/layout/process1"/>
    <dgm:cxn modelId="{FD69C67A-208F-484A-87DA-14E6806BF512}" type="presOf" srcId="{E862CC6F-EE5F-4708-AD0C-4AFC083AC1E9}" destId="{56077158-A490-49C0-92A3-E1F3F4A134D1}" srcOrd="0" destOrd="0" presId="urn:microsoft.com/office/officeart/2005/8/layout/process1"/>
    <dgm:cxn modelId="{017B0881-F5C7-409A-AABC-5FF26C43578D}" type="presOf" srcId="{16C98B6D-CC9A-459C-A148-3249240D3586}" destId="{507274D1-9FFA-4CA1-8C30-ADC25E352D22}" srcOrd="0" destOrd="0" presId="urn:microsoft.com/office/officeart/2005/8/layout/process1"/>
    <dgm:cxn modelId="{DDB94B85-53E5-43DC-AC9F-6933BD78D93F}" type="presOf" srcId="{F3AA1B95-8096-483E-937F-B7117F22143A}" destId="{23E08954-DEFC-4A8C-B951-725E72315086}" srcOrd="0" destOrd="0" presId="urn:microsoft.com/office/officeart/2005/8/layout/process1"/>
    <dgm:cxn modelId="{8323708E-9020-4F67-B83D-148900EA8783}" type="presOf" srcId="{D9B5BE56-AD46-4CF8-8D6E-63CE26896AAC}" destId="{E77ADECC-FA60-422A-9DF3-D8335C356FF0}" srcOrd="0" destOrd="0" presId="urn:microsoft.com/office/officeart/2005/8/layout/process1"/>
    <dgm:cxn modelId="{130AAA97-C247-4D9C-9EFD-7A6ADD8C4FE1}" type="presOf" srcId="{E1D2A758-163B-46FD-9EE7-458254B12200}" destId="{9F29C104-0997-463A-AB0F-205F4CF52ABF}" srcOrd="0" destOrd="0" presId="urn:microsoft.com/office/officeart/2005/8/layout/process1"/>
    <dgm:cxn modelId="{397B9399-53DA-4AE7-8EFF-4EA035C9CDC8}" type="presOf" srcId="{E0AD0DD9-A32D-431A-98CF-5CFA6C54CC16}" destId="{F0D7BF0D-75B6-4BDE-A8DE-72B614406CAE}" srcOrd="0" destOrd="0" presId="urn:microsoft.com/office/officeart/2005/8/layout/process1"/>
    <dgm:cxn modelId="{8659D39C-CB0C-4D0B-B0B3-A7F8CDB5E82F}" srcId="{F3AA1B95-8096-483E-937F-B7117F22143A}" destId="{16C98B6D-CC9A-459C-A148-3249240D3586}" srcOrd="2" destOrd="0" parTransId="{B2C4969C-7F63-4CB2-9C9A-A6F67CF17685}" sibTransId="{D9B5BE56-AD46-4CF8-8D6E-63CE26896AAC}"/>
    <dgm:cxn modelId="{9FCA4EBF-5F54-4C40-B10A-6A9D78718B48}" type="presOf" srcId="{E0AD0DD9-A32D-431A-98CF-5CFA6C54CC16}" destId="{84155C76-7BAA-4BE0-B83E-1D062370E46C}" srcOrd="1" destOrd="0" presId="urn:microsoft.com/office/officeart/2005/8/layout/process1"/>
    <dgm:cxn modelId="{1E62C3DA-B53F-4099-B273-A04CBFB00F4E}" type="presOf" srcId="{7569D201-B887-4A2E-B74B-156B3E85FA66}" destId="{B032E624-E4F7-48ED-8B50-00237500CBC9}" srcOrd="0" destOrd="0" presId="urn:microsoft.com/office/officeart/2005/8/layout/process1"/>
    <dgm:cxn modelId="{38A07DDE-22F7-419D-A907-6DC46C70D648}" srcId="{F3AA1B95-8096-483E-937F-B7117F22143A}" destId="{E1D2A758-163B-46FD-9EE7-458254B12200}" srcOrd="3" destOrd="0" parTransId="{206A2A38-9D36-42B4-AE41-8D6BA425BF75}" sibTransId="{94C57DC4-3883-40BB-9EF3-837B49B03832}"/>
    <dgm:cxn modelId="{D2A759E6-CDB6-4D71-B95C-6B5D1D4F37F1}" type="presOf" srcId="{B9356EF3-F2BD-44EF-8989-A8C6F68A9C26}" destId="{A9558FAE-AE26-43A7-A5EC-E1594E2B2F93}" srcOrd="0" destOrd="0" presId="urn:microsoft.com/office/officeart/2005/8/layout/process1"/>
    <dgm:cxn modelId="{5A85C87E-A36D-4E39-8849-5CF89EE122C3}" type="presParOf" srcId="{23E08954-DEFC-4A8C-B951-725E72315086}" destId="{A9558FAE-AE26-43A7-A5EC-E1594E2B2F93}" srcOrd="0" destOrd="0" presId="urn:microsoft.com/office/officeart/2005/8/layout/process1"/>
    <dgm:cxn modelId="{E56D8A3D-6871-4FA1-93A5-2939D38FFD4B}" type="presParOf" srcId="{23E08954-DEFC-4A8C-B951-725E72315086}" destId="{56077158-A490-49C0-92A3-E1F3F4A134D1}" srcOrd="1" destOrd="0" presId="urn:microsoft.com/office/officeart/2005/8/layout/process1"/>
    <dgm:cxn modelId="{448FEEF7-B1CF-4B5A-B096-13D8F70DFC25}" type="presParOf" srcId="{56077158-A490-49C0-92A3-E1F3F4A134D1}" destId="{866543E3-7169-4994-AA48-DBEAD952B2D7}" srcOrd="0" destOrd="0" presId="urn:microsoft.com/office/officeart/2005/8/layout/process1"/>
    <dgm:cxn modelId="{1B035C55-DC21-4638-9F4A-398231DEBC6B}" type="presParOf" srcId="{23E08954-DEFC-4A8C-B951-725E72315086}" destId="{0C6A0E2D-4913-46C1-A93F-3832E34B4A9D}" srcOrd="2" destOrd="0" presId="urn:microsoft.com/office/officeart/2005/8/layout/process1"/>
    <dgm:cxn modelId="{071055ED-BBFC-4D23-9FC0-5AFF3DD91581}" type="presParOf" srcId="{23E08954-DEFC-4A8C-B951-725E72315086}" destId="{18462591-2085-43A2-8617-BA9721C35F9F}" srcOrd="3" destOrd="0" presId="urn:microsoft.com/office/officeart/2005/8/layout/process1"/>
    <dgm:cxn modelId="{0F35FC8E-A2ED-4F43-A272-40EF9DDCD1F0}" type="presParOf" srcId="{18462591-2085-43A2-8617-BA9721C35F9F}" destId="{F0328CDC-AC5A-41D2-969E-7D80009105F2}" srcOrd="0" destOrd="0" presId="urn:microsoft.com/office/officeart/2005/8/layout/process1"/>
    <dgm:cxn modelId="{9E303668-F1A1-4FDB-BFEC-2B04490772BF}" type="presParOf" srcId="{23E08954-DEFC-4A8C-B951-725E72315086}" destId="{507274D1-9FFA-4CA1-8C30-ADC25E352D22}" srcOrd="4" destOrd="0" presId="urn:microsoft.com/office/officeart/2005/8/layout/process1"/>
    <dgm:cxn modelId="{7F9CCE2A-5777-4AC4-8418-25C25306ED85}" type="presParOf" srcId="{23E08954-DEFC-4A8C-B951-725E72315086}" destId="{E77ADECC-FA60-422A-9DF3-D8335C356FF0}" srcOrd="5" destOrd="0" presId="urn:microsoft.com/office/officeart/2005/8/layout/process1"/>
    <dgm:cxn modelId="{304AFC0A-AC71-4B58-8C3C-DE6108781BC2}" type="presParOf" srcId="{E77ADECC-FA60-422A-9DF3-D8335C356FF0}" destId="{6B94D305-87AC-402F-AF5F-5CA51DD0C719}" srcOrd="0" destOrd="0" presId="urn:microsoft.com/office/officeart/2005/8/layout/process1"/>
    <dgm:cxn modelId="{7A642ABE-DB0A-46FA-80FE-2EA6C0161740}" type="presParOf" srcId="{23E08954-DEFC-4A8C-B951-725E72315086}" destId="{9F29C104-0997-463A-AB0F-205F4CF52ABF}" srcOrd="6" destOrd="0" presId="urn:microsoft.com/office/officeart/2005/8/layout/process1"/>
    <dgm:cxn modelId="{FBC17A27-F989-43BC-8C0C-F9C17853850D}" type="presParOf" srcId="{23E08954-DEFC-4A8C-B951-725E72315086}" destId="{20D22BB6-811A-4D58-8627-5A1446ADF903}" srcOrd="7" destOrd="0" presId="urn:microsoft.com/office/officeart/2005/8/layout/process1"/>
    <dgm:cxn modelId="{B4BF0DBF-EDE8-4EB6-A5D0-287CF7A5C974}" type="presParOf" srcId="{20D22BB6-811A-4D58-8627-5A1446ADF903}" destId="{39B48974-33EB-47D9-997E-5B25327A0509}" srcOrd="0" destOrd="0" presId="urn:microsoft.com/office/officeart/2005/8/layout/process1"/>
    <dgm:cxn modelId="{CC2AC26C-A838-427C-9EF2-1962631BE998}" type="presParOf" srcId="{23E08954-DEFC-4A8C-B951-725E72315086}" destId="{B032E624-E4F7-48ED-8B50-00237500CBC9}" srcOrd="8" destOrd="0" presId="urn:microsoft.com/office/officeart/2005/8/layout/process1"/>
    <dgm:cxn modelId="{D4D703DF-2266-4232-BA16-2D73F7BD573B}" type="presParOf" srcId="{23E08954-DEFC-4A8C-B951-725E72315086}" destId="{F0D7BF0D-75B6-4BDE-A8DE-72B614406CAE}" srcOrd="9" destOrd="0" presId="urn:microsoft.com/office/officeart/2005/8/layout/process1"/>
    <dgm:cxn modelId="{E3698C83-8FAC-40A0-9A30-3A14D4C28B75}" type="presParOf" srcId="{F0D7BF0D-75B6-4BDE-A8DE-72B614406CAE}" destId="{84155C76-7BAA-4BE0-B83E-1D062370E46C}" srcOrd="0" destOrd="0" presId="urn:microsoft.com/office/officeart/2005/8/layout/process1"/>
    <dgm:cxn modelId="{C99FCEB9-2F2B-42F5-BF7A-307670834C1C}" type="presParOf" srcId="{23E08954-DEFC-4A8C-B951-725E72315086}" destId="{2EDDFFB1-A6D9-4593-B881-B480BAD71BE4}"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58FAE-AE26-43A7-A5EC-E1594E2B2F93}">
      <dsp:nvSpPr>
        <dsp:cNvPr id="0" name=""/>
        <dsp:cNvSpPr/>
      </dsp:nvSpPr>
      <dsp:spPr bwMode="white">
        <a:xfrm>
          <a:off x="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数据集获取与整理</a:t>
          </a:r>
        </a:p>
      </dsp:txBody>
      <dsp:txXfrm>
        <a:off x="28996" y="452131"/>
        <a:ext cx="932008" cy="957144"/>
      </dsp:txXfrm>
    </dsp:sp>
    <dsp:sp modelId="{56077158-A490-49C0-92A3-E1F3F4A134D1}">
      <dsp:nvSpPr>
        <dsp:cNvPr id="0" name=""/>
        <dsp:cNvSpPr/>
      </dsp:nvSpPr>
      <dsp:spPr bwMode="white">
        <a:xfrm>
          <a:off x="1089000" y="807943"/>
          <a:ext cx="209880" cy="245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1089000" y="857047"/>
        <a:ext cx="146916" cy="147312"/>
      </dsp:txXfrm>
    </dsp:sp>
    <dsp:sp modelId="{0C6A0E2D-4913-46C1-A93F-3832E34B4A9D}">
      <dsp:nvSpPr>
        <dsp:cNvPr id="0" name=""/>
        <dsp:cNvSpPr/>
      </dsp:nvSpPr>
      <dsp:spPr bwMode="white">
        <a:xfrm>
          <a:off x="138600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数据清洗及预处理</a:t>
          </a:r>
        </a:p>
      </dsp:txBody>
      <dsp:txXfrm>
        <a:off x="1414996" y="452131"/>
        <a:ext cx="932008" cy="957144"/>
      </dsp:txXfrm>
    </dsp:sp>
    <dsp:sp modelId="{18462591-2085-43A2-8617-BA9721C35F9F}">
      <dsp:nvSpPr>
        <dsp:cNvPr id="0" name=""/>
        <dsp:cNvSpPr/>
      </dsp:nvSpPr>
      <dsp:spPr bwMode="white">
        <a:xfrm>
          <a:off x="2475000" y="807943"/>
          <a:ext cx="209880" cy="245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2475000" y="857047"/>
        <a:ext cx="146916" cy="147312"/>
      </dsp:txXfrm>
    </dsp:sp>
    <dsp:sp modelId="{507274D1-9FFA-4CA1-8C30-ADC25E352D22}">
      <dsp:nvSpPr>
        <dsp:cNvPr id="0" name=""/>
        <dsp:cNvSpPr/>
      </dsp:nvSpPr>
      <dsp:spPr bwMode="white">
        <a:xfrm>
          <a:off x="277200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数据集读取</a:t>
          </a:r>
        </a:p>
      </dsp:txBody>
      <dsp:txXfrm>
        <a:off x="2800996" y="452131"/>
        <a:ext cx="932008" cy="957144"/>
      </dsp:txXfrm>
    </dsp:sp>
    <dsp:sp modelId="{E77ADECC-FA60-422A-9DF3-D8335C356FF0}">
      <dsp:nvSpPr>
        <dsp:cNvPr id="0" name=""/>
        <dsp:cNvSpPr/>
      </dsp:nvSpPr>
      <dsp:spPr bwMode="white">
        <a:xfrm>
          <a:off x="3861000" y="807943"/>
          <a:ext cx="209880" cy="245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861000" y="857047"/>
        <a:ext cx="146916" cy="147312"/>
      </dsp:txXfrm>
    </dsp:sp>
    <dsp:sp modelId="{9F29C104-0997-463A-AB0F-205F4CF52ABF}">
      <dsp:nvSpPr>
        <dsp:cNvPr id="0" name=""/>
        <dsp:cNvSpPr/>
      </dsp:nvSpPr>
      <dsp:spPr bwMode="white">
        <a:xfrm>
          <a:off x="415800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训练函数定义与调整</a:t>
          </a:r>
        </a:p>
      </dsp:txBody>
      <dsp:txXfrm>
        <a:off x="4186996" y="452131"/>
        <a:ext cx="932008" cy="957144"/>
      </dsp:txXfrm>
    </dsp:sp>
    <dsp:sp modelId="{20D22BB6-811A-4D58-8627-5A1446ADF903}">
      <dsp:nvSpPr>
        <dsp:cNvPr id="0" name=""/>
        <dsp:cNvSpPr/>
      </dsp:nvSpPr>
      <dsp:spPr>
        <a:xfrm>
          <a:off x="5247000" y="807943"/>
          <a:ext cx="209880" cy="245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5247000" y="857047"/>
        <a:ext cx="146916" cy="147312"/>
      </dsp:txXfrm>
    </dsp:sp>
    <dsp:sp modelId="{B032E624-E4F7-48ED-8B50-00237500CBC9}">
      <dsp:nvSpPr>
        <dsp:cNvPr id="0" name=""/>
        <dsp:cNvSpPr/>
      </dsp:nvSpPr>
      <dsp:spPr>
        <a:xfrm>
          <a:off x="554400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训练和验证模型</a:t>
          </a:r>
        </a:p>
      </dsp:txBody>
      <dsp:txXfrm>
        <a:off x="5572996" y="452131"/>
        <a:ext cx="932008" cy="957144"/>
      </dsp:txXfrm>
    </dsp:sp>
    <dsp:sp modelId="{F0D7BF0D-75B6-4BDE-A8DE-72B614406CAE}">
      <dsp:nvSpPr>
        <dsp:cNvPr id="0" name=""/>
        <dsp:cNvSpPr/>
      </dsp:nvSpPr>
      <dsp:spPr>
        <a:xfrm>
          <a:off x="6633000" y="807943"/>
          <a:ext cx="209880" cy="245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6633000" y="857047"/>
        <a:ext cx="146916" cy="147312"/>
      </dsp:txXfrm>
    </dsp:sp>
    <dsp:sp modelId="{2EDDFFB1-A6D9-4593-B881-B480BAD71BE4}">
      <dsp:nvSpPr>
        <dsp:cNvPr id="0" name=""/>
        <dsp:cNvSpPr/>
      </dsp:nvSpPr>
      <dsp:spPr>
        <a:xfrm>
          <a:off x="6930000" y="423135"/>
          <a:ext cx="990000" cy="1015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kern="1200"/>
            <a:t>模型应用</a:t>
          </a:r>
        </a:p>
      </dsp:txBody>
      <dsp:txXfrm>
        <a:off x="6958996" y="452131"/>
        <a:ext cx="932008" cy="9571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9DC7634-6BF8-473C-A2CB-06F5A38A09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48FFE10-ECEB-4EF4-9CC3-3F5D2FFD92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1617A2-BF34-46A8-9C6D-1D1575A87363}" type="datetime1">
              <a:rPr lang="zh-CN" altLang="en-US" smtClean="0"/>
              <a:t>2021/6/13</a:t>
            </a:fld>
            <a:endParaRPr lang="zh-CN" altLang="en-US"/>
          </a:p>
        </p:txBody>
      </p:sp>
      <p:sp>
        <p:nvSpPr>
          <p:cNvPr id="4" name="页脚占位符 3">
            <a:extLst>
              <a:ext uri="{FF2B5EF4-FFF2-40B4-BE49-F238E27FC236}">
                <a16:creationId xmlns:a16="http://schemas.microsoft.com/office/drawing/2014/main" id="{30FDFDC7-8639-4CE9-A345-296AE8A44C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68B79F3-12A5-4AE8-8687-F44B06C598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014D0A-1173-4792-90F5-F7272329BCD9}" type="slidenum">
              <a:rPr lang="zh-CN" altLang="en-US" smtClean="0"/>
              <a:t>‹#›</a:t>
            </a:fld>
            <a:endParaRPr lang="zh-CN" altLang="en-US"/>
          </a:p>
        </p:txBody>
      </p:sp>
    </p:spTree>
    <p:extLst>
      <p:ext uri="{BB962C8B-B14F-4D97-AF65-F5344CB8AC3E}">
        <p14:creationId xmlns:p14="http://schemas.microsoft.com/office/powerpoint/2010/main" val="222866127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1CE45B8B-32EC-4256-A9A9-5F9D061A9ED9}" type="datetime1">
              <a:rPr lang="zh-CN" altLang="en-US" smtClean="0"/>
              <a:t>2021/6/13</a:t>
            </a:fld>
            <a:endParaRPr lang="en-US"/>
          </a:p>
        </p:txBody>
      </p:sp>
      <p:sp>
        <p:nvSpPr>
          <p:cNvPr id="37892"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ED363EBA-F375-447B-B5C6-5DB9503F30F1}" type="slidenum">
              <a:rPr lang="zh-CN" altLang="en-US"/>
              <a:pPr>
                <a:defRPr/>
              </a:pPr>
              <a:t>‹#›</a:t>
            </a:fld>
            <a:endParaRPr lang="en-US"/>
          </a:p>
        </p:txBody>
      </p:sp>
    </p:spTree>
    <p:extLst>
      <p:ext uri="{BB962C8B-B14F-4D97-AF65-F5344CB8AC3E}">
        <p14:creationId xmlns:p14="http://schemas.microsoft.com/office/powerpoint/2010/main" val="285312195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4</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226168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14</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193684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15</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346703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16</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321167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5</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370842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6</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43603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7</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408302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8</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130502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10</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257733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11</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299420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12</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320731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D363EBA-F375-447B-B5C6-5DB9503F30F1}" type="slidenum">
              <a:rPr lang="zh-CN" altLang="en-US" smtClean="0"/>
              <a:pPr>
                <a:defRPr/>
              </a:pPr>
              <a:t>13</a:t>
            </a:fld>
            <a:endParaRPr lang="en-US"/>
          </a:p>
        </p:txBody>
      </p:sp>
      <p:sp>
        <p:nvSpPr>
          <p:cNvPr id="5" name="日期占位符 4">
            <a:extLst>
              <a:ext uri="{FF2B5EF4-FFF2-40B4-BE49-F238E27FC236}">
                <a16:creationId xmlns:a16="http://schemas.microsoft.com/office/drawing/2014/main" id="{CFB877DE-914C-4158-8327-739F80168B41}"/>
              </a:ext>
            </a:extLst>
          </p:cNvPr>
          <p:cNvSpPr>
            <a:spLocks noGrp="1"/>
          </p:cNvSpPr>
          <p:nvPr>
            <p:ph type="dt" idx="1"/>
          </p:nvPr>
        </p:nvSpPr>
        <p:spPr/>
        <p:txBody>
          <a:bodyPr/>
          <a:lstStyle/>
          <a:p>
            <a:pPr>
              <a:defRPr/>
            </a:pPr>
            <a:fld id="{BECF820B-9D8F-47E8-B924-5380E3925B8E}" type="datetime1">
              <a:rPr lang="zh-CN" altLang="en-US" smtClean="0"/>
              <a:t>2021/6/13</a:t>
            </a:fld>
            <a:endParaRPr lang="en-US"/>
          </a:p>
        </p:txBody>
      </p:sp>
    </p:spTree>
    <p:extLst>
      <p:ext uri="{BB962C8B-B14F-4D97-AF65-F5344CB8AC3E}">
        <p14:creationId xmlns:p14="http://schemas.microsoft.com/office/powerpoint/2010/main" val="337363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圆角矩形 53">
            <a:extLst>
              <a:ext uri="{FF2B5EF4-FFF2-40B4-BE49-F238E27FC236}">
                <a16:creationId xmlns:a16="http://schemas.microsoft.com/office/drawing/2014/main" id="{1862CF2B-1FF6-4857-98D1-CDCC2121C913}"/>
              </a:ext>
            </a:extLst>
          </p:cNvPr>
          <p:cNvSpPr>
            <a:spLocks noChangeArrowheads="1"/>
          </p:cNvSpPr>
          <p:nvPr userDrawn="1"/>
        </p:nvSpPr>
        <p:spPr bwMode="auto">
          <a:xfrm>
            <a:off x="5129909" y="5673905"/>
            <a:ext cx="1233274" cy="360300"/>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10" name="TextBox 55">
            <a:extLst>
              <a:ext uri="{FF2B5EF4-FFF2-40B4-BE49-F238E27FC236}">
                <a16:creationId xmlns:a16="http://schemas.microsoft.com/office/drawing/2014/main" id="{719D671B-B16B-4692-82D9-E5570E04849D}"/>
              </a:ext>
            </a:extLst>
          </p:cNvPr>
          <p:cNvSpPr txBox="1">
            <a:spLocks noChangeArrowheads="1"/>
          </p:cNvSpPr>
          <p:nvPr userDrawn="1"/>
        </p:nvSpPr>
        <p:spPr bwMode="auto">
          <a:xfrm>
            <a:off x="2564331" y="5599305"/>
            <a:ext cx="1344380" cy="45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endParaRPr lang="zh-CN" altLang="en-US">
              <a:solidFill>
                <a:srgbClr val="333333"/>
              </a:solidFill>
              <a:latin typeface="微软雅黑" pitchFamily="34" charset="-122"/>
              <a:ea typeface="微软雅黑" pitchFamily="34" charset="-122"/>
            </a:endParaRPr>
          </a:p>
        </p:txBody>
      </p:sp>
      <p:sp>
        <p:nvSpPr>
          <p:cNvPr id="12" name="TextBox 58">
            <a:extLst>
              <a:ext uri="{FF2B5EF4-FFF2-40B4-BE49-F238E27FC236}">
                <a16:creationId xmlns:a16="http://schemas.microsoft.com/office/drawing/2014/main" id="{6BDEAB80-DB6E-4BD5-96A5-C261BE827B4C}"/>
              </a:ext>
            </a:extLst>
          </p:cNvPr>
          <p:cNvSpPr txBox="1">
            <a:spLocks noChangeArrowheads="1"/>
          </p:cNvSpPr>
          <p:nvPr userDrawn="1"/>
        </p:nvSpPr>
        <p:spPr bwMode="auto">
          <a:xfrm>
            <a:off x="5151337" y="5575498"/>
            <a:ext cx="1190418" cy="45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chemeClr val="accent1"/>
                </a:solidFill>
                <a:latin typeface="微软雅黑" pitchFamily="34" charset="-122"/>
                <a:ea typeface="微软雅黑" pitchFamily="34" charset="-122"/>
              </a:rPr>
              <a:t>指导老师</a:t>
            </a:r>
            <a:endParaRPr lang="en-US">
              <a:solidFill>
                <a:schemeClr val="accent1"/>
              </a:solidFill>
              <a:latin typeface="微软雅黑" pitchFamily="34" charset="-122"/>
              <a:ea typeface="微软雅黑" pitchFamily="34" charset="-122"/>
            </a:endParaRPr>
          </a:p>
        </p:txBody>
      </p:sp>
      <p:sp>
        <p:nvSpPr>
          <p:cNvPr id="13" name="圆角矩形 59">
            <a:extLst>
              <a:ext uri="{FF2B5EF4-FFF2-40B4-BE49-F238E27FC236}">
                <a16:creationId xmlns:a16="http://schemas.microsoft.com/office/drawing/2014/main" id="{2BDD52EC-28D7-479E-8F89-0501372CF1C1}"/>
              </a:ext>
            </a:extLst>
          </p:cNvPr>
          <p:cNvSpPr>
            <a:spLocks noChangeArrowheads="1"/>
          </p:cNvSpPr>
          <p:nvPr userDrawn="1"/>
        </p:nvSpPr>
        <p:spPr bwMode="auto">
          <a:xfrm>
            <a:off x="1259632" y="5673905"/>
            <a:ext cx="1233274" cy="360300"/>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14" name="TextBox 60">
            <a:extLst>
              <a:ext uri="{FF2B5EF4-FFF2-40B4-BE49-F238E27FC236}">
                <a16:creationId xmlns:a16="http://schemas.microsoft.com/office/drawing/2014/main" id="{813EEF96-9BD6-410D-8377-37F2B043AC7E}"/>
              </a:ext>
            </a:extLst>
          </p:cNvPr>
          <p:cNvSpPr txBox="1">
            <a:spLocks noChangeArrowheads="1"/>
          </p:cNvSpPr>
          <p:nvPr userDrawn="1"/>
        </p:nvSpPr>
        <p:spPr bwMode="auto">
          <a:xfrm>
            <a:off x="1302488" y="5583209"/>
            <a:ext cx="1190418" cy="45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chemeClr val="accent1"/>
                </a:solidFill>
                <a:latin typeface="微软雅黑" pitchFamily="34" charset="-122"/>
                <a:ea typeface="微软雅黑" pitchFamily="34" charset="-122"/>
              </a:rPr>
              <a:t>汇报人</a:t>
            </a:r>
            <a:endParaRPr lang="en-US">
              <a:solidFill>
                <a:schemeClr val="accent1"/>
              </a:solidFill>
              <a:latin typeface="微软雅黑" pitchFamily="34" charset="-122"/>
              <a:ea typeface="微软雅黑" pitchFamily="34" charset="-122"/>
            </a:endParaRPr>
          </a:p>
        </p:txBody>
      </p:sp>
      <p:sp>
        <p:nvSpPr>
          <p:cNvPr id="21" name="文本占位符 20">
            <a:extLst>
              <a:ext uri="{FF2B5EF4-FFF2-40B4-BE49-F238E27FC236}">
                <a16:creationId xmlns:a16="http://schemas.microsoft.com/office/drawing/2014/main" id="{75D8F42A-2692-4DBA-AC7C-E6EE24794E8C}"/>
              </a:ext>
            </a:extLst>
          </p:cNvPr>
          <p:cNvSpPr>
            <a:spLocks noGrp="1"/>
          </p:cNvSpPr>
          <p:nvPr>
            <p:ph type="body" sz="quarter" idx="10" hasCustomPrompt="1"/>
          </p:nvPr>
        </p:nvSpPr>
        <p:spPr>
          <a:xfrm>
            <a:off x="179512" y="2896360"/>
            <a:ext cx="8712968" cy="748664"/>
          </a:xfrm>
          <a:prstGeom prst="rect">
            <a:avLst/>
          </a:prstGeom>
        </p:spPr>
        <p:txBody>
          <a:bodyPr/>
          <a:lstStyle>
            <a:lvl1pPr marL="0" indent="0" algn="ctr" rtl="0" eaLnBrk="1" fontAlgn="base" hangingPunct="1">
              <a:spcBef>
                <a:spcPct val="0"/>
              </a:spcBef>
              <a:spcAft>
                <a:spcPct val="0"/>
              </a:spcAft>
              <a:buFont typeface="Arial" pitchFamily="34" charset="0"/>
              <a:buNone/>
              <a:defRPr lang="zh-CN" altLang="en-US" sz="3999" b="1" kern="1200">
                <a:solidFill>
                  <a:schemeClr val="accent1"/>
                </a:solidFill>
                <a:latin typeface="微软雅黑" pitchFamily="34" charset="-122"/>
                <a:ea typeface="微软雅黑" pitchFamily="34" charset="-122"/>
                <a:cs typeface="+mn-cs"/>
              </a:defRPr>
            </a:lvl1pPr>
          </a:lstStyle>
          <a:p>
            <a:pPr lvl="0"/>
            <a:r>
              <a:rPr lang="zh-CN" altLang="en-US"/>
              <a:t>作业题目</a:t>
            </a:r>
          </a:p>
        </p:txBody>
      </p:sp>
      <p:sp>
        <p:nvSpPr>
          <p:cNvPr id="26" name="文本占位符 25">
            <a:extLst>
              <a:ext uri="{FF2B5EF4-FFF2-40B4-BE49-F238E27FC236}">
                <a16:creationId xmlns:a16="http://schemas.microsoft.com/office/drawing/2014/main" id="{20FED4F7-74B3-43A1-B20E-79413A1484AB}"/>
              </a:ext>
            </a:extLst>
          </p:cNvPr>
          <p:cNvSpPr>
            <a:spLocks noGrp="1"/>
          </p:cNvSpPr>
          <p:nvPr>
            <p:ph type="body" sz="quarter" idx="11" hasCustomPrompt="1"/>
          </p:nvPr>
        </p:nvSpPr>
        <p:spPr>
          <a:xfrm>
            <a:off x="2636026" y="5651860"/>
            <a:ext cx="2334369" cy="411974"/>
          </a:xfrm>
          <a:prstGeom prst="rect">
            <a:avLst/>
          </a:prstGeom>
        </p:spPr>
        <p:txBody>
          <a:bodyPr/>
          <a:lstStyle>
            <a:lvl1pPr marL="0" indent="0" algn="l" rtl="0" eaLnBrk="1" fontAlgn="base" hangingPunct="1">
              <a:lnSpc>
                <a:spcPct val="100000"/>
              </a:lnSpc>
              <a:spcBef>
                <a:spcPct val="0"/>
              </a:spcBef>
              <a:spcAft>
                <a:spcPct val="0"/>
              </a:spcAft>
              <a:buFont typeface="Arial" pitchFamily="34" charset="0"/>
              <a:buNone/>
              <a:defRPr lang="zh-CN" altLang="en-US" kern="1200" smtClean="0">
                <a:solidFill>
                  <a:srgbClr val="333333"/>
                </a:solidFill>
                <a:latin typeface="微软雅黑" pitchFamily="34" charset="-122"/>
                <a:ea typeface="微软雅黑" pitchFamily="34" charset="-122"/>
                <a:cs typeface="+mn-cs"/>
              </a:defRPr>
            </a:lvl1pPr>
            <a:lvl2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2pPr>
            <a:lvl3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3pPr>
            <a:lvl4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4pPr>
            <a:lvl5pPr algn="l" rtl="0" eaLnBrk="1" fontAlgn="base" hangingPunct="1">
              <a:lnSpc>
                <a:spcPct val="150000"/>
              </a:lnSpc>
              <a:spcBef>
                <a:spcPct val="0"/>
              </a:spcBef>
              <a:spcAft>
                <a:spcPct val="0"/>
              </a:spcAft>
              <a:buFont typeface="Arial" pitchFamily="34" charset="0"/>
              <a:defRPr lang="zh-CN" altLang="en-US" kern="1200">
                <a:solidFill>
                  <a:srgbClr val="333333"/>
                </a:solidFill>
                <a:latin typeface="微软雅黑" pitchFamily="34" charset="-122"/>
                <a:ea typeface="微软雅黑" pitchFamily="34" charset="-122"/>
                <a:cs typeface="+mn-cs"/>
              </a:defRPr>
            </a:lvl5pPr>
          </a:lstStyle>
          <a:p>
            <a:pPr lvl="0"/>
            <a:r>
              <a:rPr lang="zh-CN" altLang="en-US" dirty="0"/>
              <a:t>张三</a:t>
            </a:r>
          </a:p>
        </p:txBody>
      </p:sp>
      <p:sp>
        <p:nvSpPr>
          <p:cNvPr id="28" name="文本占位符 25">
            <a:extLst>
              <a:ext uri="{FF2B5EF4-FFF2-40B4-BE49-F238E27FC236}">
                <a16:creationId xmlns:a16="http://schemas.microsoft.com/office/drawing/2014/main" id="{B5773164-630A-47A7-9D02-1161D42C82B0}"/>
              </a:ext>
            </a:extLst>
          </p:cNvPr>
          <p:cNvSpPr>
            <a:spLocks noGrp="1"/>
          </p:cNvSpPr>
          <p:nvPr>
            <p:ph type="body" sz="quarter" idx="12" hasCustomPrompt="1"/>
          </p:nvPr>
        </p:nvSpPr>
        <p:spPr>
          <a:xfrm>
            <a:off x="6522696" y="5651860"/>
            <a:ext cx="2009744" cy="411974"/>
          </a:xfrm>
          <a:prstGeom prst="rect">
            <a:avLst/>
          </a:prstGeom>
        </p:spPr>
        <p:txBody>
          <a:bodyPr/>
          <a:lstStyle>
            <a:lvl1pPr marL="0" indent="0" algn="l" rtl="0" eaLnBrk="1" fontAlgn="base" hangingPunct="1">
              <a:lnSpc>
                <a:spcPct val="100000"/>
              </a:lnSpc>
              <a:spcBef>
                <a:spcPct val="0"/>
              </a:spcBef>
              <a:spcAft>
                <a:spcPct val="0"/>
              </a:spcAft>
              <a:buFont typeface="Arial" pitchFamily="34" charset="0"/>
              <a:buNone/>
              <a:defRPr lang="zh-CN" altLang="en-US" kern="1200" smtClean="0">
                <a:solidFill>
                  <a:srgbClr val="333333"/>
                </a:solidFill>
                <a:latin typeface="微软雅黑" pitchFamily="34" charset="-122"/>
                <a:ea typeface="微软雅黑" pitchFamily="34" charset="-122"/>
                <a:cs typeface="+mn-cs"/>
              </a:defRPr>
            </a:lvl1pPr>
            <a:lvl2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2pPr>
            <a:lvl3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3pPr>
            <a:lvl4pPr algn="l" rtl="0" eaLnBrk="1" fontAlgn="base" hangingPunct="1">
              <a:lnSpc>
                <a:spcPct val="150000"/>
              </a:lnSpc>
              <a:spcBef>
                <a:spcPct val="0"/>
              </a:spcBef>
              <a:spcAft>
                <a:spcPct val="0"/>
              </a:spcAft>
              <a:buFont typeface="Arial" pitchFamily="34" charset="0"/>
              <a:defRPr lang="zh-CN" altLang="en-US" kern="1200" smtClean="0">
                <a:solidFill>
                  <a:srgbClr val="333333"/>
                </a:solidFill>
                <a:latin typeface="微软雅黑" pitchFamily="34" charset="-122"/>
                <a:ea typeface="微软雅黑" pitchFamily="34" charset="-122"/>
                <a:cs typeface="+mn-cs"/>
              </a:defRPr>
            </a:lvl4pPr>
            <a:lvl5pPr algn="l" rtl="0" eaLnBrk="1" fontAlgn="base" hangingPunct="1">
              <a:lnSpc>
                <a:spcPct val="150000"/>
              </a:lnSpc>
              <a:spcBef>
                <a:spcPct val="0"/>
              </a:spcBef>
              <a:spcAft>
                <a:spcPct val="0"/>
              </a:spcAft>
              <a:buFont typeface="Arial" pitchFamily="34" charset="0"/>
              <a:defRPr lang="zh-CN" altLang="en-US" kern="1200">
                <a:solidFill>
                  <a:srgbClr val="333333"/>
                </a:solidFill>
                <a:latin typeface="微软雅黑" pitchFamily="34" charset="-122"/>
                <a:ea typeface="微软雅黑" pitchFamily="34" charset="-122"/>
                <a:cs typeface="+mn-cs"/>
              </a:defRPr>
            </a:lvl5pPr>
          </a:lstStyle>
          <a:p>
            <a:pPr lvl="0"/>
            <a:r>
              <a:rPr lang="en-US" altLang="zh-CN" dirty="0"/>
              <a:t>xxx</a:t>
            </a:r>
            <a:r>
              <a:rPr lang="zh-CN" altLang="en-US" dirty="0"/>
              <a:t>老师</a:t>
            </a:r>
          </a:p>
        </p:txBody>
      </p:sp>
    </p:spTree>
    <p:extLst>
      <p:ext uri="{BB962C8B-B14F-4D97-AF65-F5344CB8AC3E}">
        <p14:creationId xmlns:p14="http://schemas.microsoft.com/office/powerpoint/2010/main" val="306572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DE777-F618-4970-8DFD-64834B3745EF}"/>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FCE184-28DF-4C8F-9773-E703BE3B3052}"/>
              </a:ext>
            </a:extLst>
          </p:cNvPr>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5482CA1-09B2-4ED7-A741-60AE407ED0CE}"/>
              </a:ext>
            </a:extLst>
          </p:cNvPr>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81900A9-4117-4199-9E01-0C3D44B93CB6}"/>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id="{FDB0EA7F-E3B3-442A-B263-99CA4168A342}"/>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95B8778-F82F-44B9-BEED-2E42B7ACA165}"/>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50742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51CB-61E2-42EC-9CDE-629586597495}"/>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0A813E-AC1A-4AE7-B467-F37178244FE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0F3F621-4889-4EC9-97A8-713EC34512C5}"/>
              </a:ext>
            </a:extLst>
          </p:cNvPr>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C1F090-6327-47C7-A315-8397643F9A2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8DA9F6-5AFE-4583-8DF5-0CF9C2D3E3C6}"/>
              </a:ext>
            </a:extLst>
          </p:cNvPr>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FC5C1AE-06E3-414D-8350-42055B1C77F2}"/>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8" name="页脚占位符 7">
            <a:extLst>
              <a:ext uri="{FF2B5EF4-FFF2-40B4-BE49-F238E27FC236}">
                <a16:creationId xmlns:a16="http://schemas.microsoft.com/office/drawing/2014/main" id="{867F5637-C569-481A-84A4-035C916802DE}"/>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B7C6681-69E1-461B-80DA-3CCF9CF2B7B3}"/>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381506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973C9-A1F7-42BD-AF29-D0AC1BD3F6D7}"/>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D9655A4-8E48-4243-971E-37238143B4F6}"/>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4" name="页脚占位符 3">
            <a:extLst>
              <a:ext uri="{FF2B5EF4-FFF2-40B4-BE49-F238E27FC236}">
                <a16:creationId xmlns:a16="http://schemas.microsoft.com/office/drawing/2014/main" id="{6DA77B0D-21BD-467D-9970-A9ECB8E54480}"/>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C7222065-E2E2-4555-BA42-DCE5B3536F37}"/>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142180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2A1645-BEC3-409F-8B4D-6226637FFEFB}"/>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3" name="页脚占位符 2">
            <a:extLst>
              <a:ext uri="{FF2B5EF4-FFF2-40B4-BE49-F238E27FC236}">
                <a16:creationId xmlns:a16="http://schemas.microsoft.com/office/drawing/2014/main" id="{48AEB884-B87F-4EF6-8C6B-A9A8A59DDB81}"/>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6C9E0313-56F1-4A82-BA0B-3703FCFEAE9E}"/>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69882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2A11-37D5-4E08-AABE-A9796C5D3255}"/>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AF2233-2724-4EBD-B139-04B8AE9CD9A2}"/>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D80894C-BFD0-4B8C-BD6F-0D9B80CC87AC}"/>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53684A9-8875-4C5C-AC1D-E0A948164964}"/>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id="{90F34F27-C5E1-4FC4-9DD0-80E75B53FA24}"/>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5594D1E-BA44-4D95-9B82-B774D86E19CD}"/>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374586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394A0-9FA5-44E7-A7C1-E8CB77FC5678}"/>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6AC85F1-0250-4E96-9A1C-BAA82906D7A4}"/>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29C55F-0CAE-45AD-88F1-AD290FF5BC61}"/>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C7C7908-8D55-4899-AAFA-FD5063A8E217}"/>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id="{3B0FCB67-0370-4DF2-8E2A-4C6B720AAA0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D060F3F-7264-4404-8ECC-F4C66C0CF74D}"/>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944312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2C47F-531D-4E69-A4CF-CB1BAB202376}"/>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B21956-AFAE-4C8A-A7E2-6316255AEBFF}"/>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EB30604-639A-4AF0-8377-4037FB2822EA}"/>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id="{8EE8900B-24A0-4E10-82A7-3EF21A46B651}"/>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46BA008-AE81-4E1C-8988-2B9ECC8CF989}"/>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22335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9C1E10-3C30-4D6A-A65E-429AEAC728BA}"/>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5190F4C-CBC7-46F0-B97A-561CE73DFB51}"/>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78ECF3-9F86-44D0-BF0A-DCA11B8B7F8D}"/>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id="{E8C1F392-4140-4957-87D8-446F1414A664}"/>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6545F15-FD4A-4B18-94F7-7E0AE237CBE0}"/>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4194068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il">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75D8F42A-2692-4DBA-AC7C-E6EE24794E8C}"/>
              </a:ext>
            </a:extLst>
          </p:cNvPr>
          <p:cNvSpPr>
            <a:spLocks noGrp="1"/>
          </p:cNvSpPr>
          <p:nvPr>
            <p:ph type="body" sz="quarter" idx="10" hasCustomPrompt="1"/>
          </p:nvPr>
        </p:nvSpPr>
        <p:spPr>
          <a:xfrm>
            <a:off x="179512" y="2896360"/>
            <a:ext cx="8712968" cy="748664"/>
          </a:xfrm>
          <a:prstGeom prst="rect">
            <a:avLst/>
          </a:prstGeom>
        </p:spPr>
        <p:txBody>
          <a:bodyPr/>
          <a:lstStyle>
            <a:lvl1pPr marL="0" indent="0" algn="ctr" rtl="0" eaLnBrk="1" fontAlgn="base" hangingPunct="1">
              <a:spcBef>
                <a:spcPct val="0"/>
              </a:spcBef>
              <a:spcAft>
                <a:spcPct val="0"/>
              </a:spcAft>
              <a:buFont typeface="Arial" pitchFamily="34" charset="0"/>
              <a:buNone/>
              <a:defRPr lang="zh-CN" altLang="en-US" sz="3999" b="1" kern="1200">
                <a:solidFill>
                  <a:schemeClr val="accent1"/>
                </a:solidFill>
                <a:latin typeface="微软雅黑" pitchFamily="34" charset="-122"/>
                <a:ea typeface="微软雅黑" pitchFamily="34" charset="-122"/>
                <a:cs typeface="+mn-cs"/>
              </a:defRPr>
            </a:lvl1pPr>
          </a:lstStyle>
          <a:p>
            <a:pPr lvl="0"/>
            <a:r>
              <a:rPr lang="zh-CN" altLang="en-US" dirty="0"/>
              <a:t>作业题目</a:t>
            </a:r>
          </a:p>
        </p:txBody>
      </p:sp>
    </p:spTree>
    <p:extLst>
      <p:ext uri="{BB962C8B-B14F-4D97-AF65-F5344CB8AC3E}">
        <p14:creationId xmlns:p14="http://schemas.microsoft.com/office/powerpoint/2010/main" val="364834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89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竖排标题与文本">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EB36E29C-280E-48BA-99CD-6E1654B7939E}"/>
              </a:ext>
            </a:extLst>
          </p:cNvPr>
          <p:cNvSpPr>
            <a:spLocks noGrp="1"/>
          </p:cNvSpPr>
          <p:nvPr>
            <p:ph type="body" sz="quarter" idx="13"/>
          </p:nvPr>
        </p:nvSpPr>
        <p:spPr>
          <a:xfrm>
            <a:off x="881947" y="468639"/>
            <a:ext cx="6303963" cy="454869"/>
          </a:xfrm>
          <a:prstGeom prst="rect">
            <a:avLst/>
          </a:prstGeom>
        </p:spPr>
        <p:txBody>
          <a:bodyPr/>
          <a:lstStyle>
            <a:lvl1pPr marL="0" indent="0">
              <a:buNone/>
              <a:defRPr lang="zh-CN" altLang="en-US" sz="2599" kern="1200">
                <a:solidFill>
                  <a:srgbClr val="333333"/>
                </a:solidFill>
                <a:latin typeface="微软雅黑" pitchFamily="34" charset="-122"/>
                <a:ea typeface="微软雅黑" pitchFamily="34" charset="-122"/>
                <a:cs typeface="+mn-cs"/>
              </a:defRPr>
            </a:lvl1pPr>
          </a:lstStyle>
          <a:p>
            <a:pPr lvl="0"/>
            <a:endParaRPr lang="zh-CN" altLang="en-US"/>
          </a:p>
        </p:txBody>
      </p:sp>
      <p:sp>
        <p:nvSpPr>
          <p:cNvPr id="12" name="文本占位符 11">
            <a:extLst>
              <a:ext uri="{FF2B5EF4-FFF2-40B4-BE49-F238E27FC236}">
                <a16:creationId xmlns:a16="http://schemas.microsoft.com/office/drawing/2014/main" id="{C530ED27-AA6F-48A3-BC31-7CFE34CB8AA2}"/>
              </a:ext>
            </a:extLst>
          </p:cNvPr>
          <p:cNvSpPr>
            <a:spLocks noGrp="1"/>
          </p:cNvSpPr>
          <p:nvPr>
            <p:ph type="body" sz="quarter" idx="14"/>
          </p:nvPr>
        </p:nvSpPr>
        <p:spPr>
          <a:xfrm>
            <a:off x="395536" y="1268413"/>
            <a:ext cx="8208714" cy="4752875"/>
          </a:xfrm>
          <a:prstGeom prst="rect">
            <a:avLst/>
          </a:prstGeo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a:t>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9053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EB36E29C-280E-48BA-99CD-6E1654B7939E}"/>
              </a:ext>
            </a:extLst>
          </p:cNvPr>
          <p:cNvSpPr>
            <a:spLocks noGrp="1"/>
          </p:cNvSpPr>
          <p:nvPr>
            <p:ph type="body" sz="quarter" idx="13"/>
          </p:nvPr>
        </p:nvSpPr>
        <p:spPr>
          <a:xfrm>
            <a:off x="881947" y="468639"/>
            <a:ext cx="6303963" cy="454869"/>
          </a:xfrm>
          <a:prstGeom prst="rect">
            <a:avLst/>
          </a:prstGeom>
        </p:spPr>
        <p:txBody>
          <a:bodyPr/>
          <a:lstStyle>
            <a:lvl1pPr marL="0" indent="0">
              <a:buNone/>
              <a:defRPr lang="zh-CN" altLang="en-US" sz="2599" kern="1200">
                <a:solidFill>
                  <a:srgbClr val="333333"/>
                </a:solidFill>
                <a:latin typeface="微软雅黑" pitchFamily="34" charset="-122"/>
                <a:ea typeface="微软雅黑" pitchFamily="34" charset="-122"/>
                <a:cs typeface="+mn-cs"/>
              </a:defRPr>
            </a:lvl1pPr>
          </a:lstStyle>
          <a:p>
            <a:pPr lvl="0"/>
            <a:endParaRPr lang="zh-CN" altLang="en-US"/>
          </a:p>
        </p:txBody>
      </p:sp>
      <p:sp>
        <p:nvSpPr>
          <p:cNvPr id="12" name="文本占位符 11">
            <a:extLst>
              <a:ext uri="{FF2B5EF4-FFF2-40B4-BE49-F238E27FC236}">
                <a16:creationId xmlns:a16="http://schemas.microsoft.com/office/drawing/2014/main" id="{C530ED27-AA6F-48A3-BC31-7CFE34CB8AA2}"/>
              </a:ext>
            </a:extLst>
          </p:cNvPr>
          <p:cNvSpPr>
            <a:spLocks noGrp="1"/>
          </p:cNvSpPr>
          <p:nvPr>
            <p:ph type="body" sz="quarter" idx="14"/>
          </p:nvPr>
        </p:nvSpPr>
        <p:spPr>
          <a:xfrm>
            <a:off x="395536" y="1268413"/>
            <a:ext cx="8208714" cy="4752875"/>
          </a:xfrm>
          <a:prstGeom prst="rect">
            <a:avLst/>
          </a:prstGeo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a:t>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0074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94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365CD-5E9A-490D-9BD0-1CFB261FD12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C65195-6ABF-46AA-8ED3-BDF9F4E8A433}"/>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F731E8-CB56-4F5D-9E04-A5E9ADFB3880}"/>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id="{82B509A4-7002-464B-A3F2-CE9CAF96DB01}"/>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2DD2546-B066-4FD3-B5CF-D2CF059BC3BC}"/>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1832225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F0FF-BC42-45DD-A8F2-22873FE66065}"/>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A0D5A1-7AEF-43E6-80DF-96AA0657AAA8}"/>
              </a:ext>
            </a:extLst>
          </p:cNvPr>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20FA3C-BC96-4A39-AA26-42C7FA2E7A38}"/>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id="{A37E6469-5E56-4AEE-AFF0-8F99EAC52D0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2DCA8BC-A32E-428F-882C-B47DAF33C49C}"/>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191341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543F9-7F20-49AD-AED3-B07ED3AAD464}"/>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0F1B24-0C72-4E24-9F4C-B82082010459}"/>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CB7AC03-34D9-4272-9398-825F0B673E5C}"/>
              </a:ext>
            </a:extLst>
          </p:cNvPr>
          <p:cNvSpPr>
            <a:spLocks noGrp="1"/>
          </p:cNvSpPr>
          <p:nvPr>
            <p:ph type="dt" sz="half" idx="10"/>
          </p:nvPr>
        </p:nvSpPr>
        <p:spPr>
          <a:xfrm>
            <a:off x="628650" y="6356350"/>
            <a:ext cx="2057400" cy="365125"/>
          </a:xfrm>
          <a:prstGeom prst="rect">
            <a:avLst/>
          </a:prstGeom>
        </p:spPr>
        <p:txBody>
          <a:bodyPr/>
          <a:lstStyle/>
          <a:p>
            <a:fld id="{0B8467D8-4AD0-4FF1-AB47-2D4B1E8D7E9A}"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id="{74AD304A-1723-4EFA-AAD3-72F57438271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CD806BE-8241-4CC3-A2AD-71CC35AF9042}"/>
              </a:ext>
            </a:extLst>
          </p:cNvPr>
          <p:cNvSpPr>
            <a:spLocks noGrp="1"/>
          </p:cNvSpPr>
          <p:nvPr>
            <p:ph type="sldNum" sz="quarter" idx="12"/>
          </p:nvPr>
        </p:nvSpPr>
        <p:spPr>
          <a:xfrm>
            <a:off x="6457950" y="6356350"/>
            <a:ext cx="2057400" cy="365125"/>
          </a:xfrm>
          <a:prstGeom prst="rect">
            <a:avLst/>
          </a:prstGeom>
        </p:spPr>
        <p:txBody>
          <a:bodyPr/>
          <a:lstStyle/>
          <a:p>
            <a:fld id="{56C4B5CE-B2E2-4AF4-9B0E-9D821492D855}" type="slidenum">
              <a:rPr lang="zh-CN" altLang="en-US" smtClean="0"/>
              <a:t>‹#›</a:t>
            </a:fld>
            <a:endParaRPr lang="zh-CN" altLang="en-US"/>
          </a:p>
        </p:txBody>
      </p:sp>
    </p:spTree>
    <p:extLst>
      <p:ext uri="{BB962C8B-B14F-4D97-AF65-F5344CB8AC3E}">
        <p14:creationId xmlns:p14="http://schemas.microsoft.com/office/powerpoint/2010/main" val="89874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4.emf"/><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4D01967F-65F0-4608-877F-80E02268A25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1978278"/>
            <a:ext cx="9142413" cy="314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A9C6F817-89DB-46C7-B45D-FDD76DDACBBA}"/>
              </a:ext>
            </a:extLst>
          </p:cNvPr>
          <p:cNvSpPr>
            <a:spLocks noChangeArrowheads="1"/>
          </p:cNvSpPr>
          <p:nvPr userDrawn="1"/>
        </p:nvSpPr>
        <p:spPr bwMode="auto">
          <a:xfrm>
            <a:off x="0" y="1913201"/>
            <a:ext cx="9142413" cy="7618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Rectangle 5">
            <a:extLst>
              <a:ext uri="{FF2B5EF4-FFF2-40B4-BE49-F238E27FC236}">
                <a16:creationId xmlns:a16="http://schemas.microsoft.com/office/drawing/2014/main" id="{02A15395-4113-4D31-B0E8-0092C457E0ED}"/>
              </a:ext>
            </a:extLst>
          </p:cNvPr>
          <p:cNvSpPr>
            <a:spLocks noChangeArrowheads="1"/>
          </p:cNvSpPr>
          <p:nvPr userDrawn="1"/>
        </p:nvSpPr>
        <p:spPr bwMode="auto">
          <a:xfrm>
            <a:off x="0" y="5119394"/>
            <a:ext cx="9142413" cy="7618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8" name="图片 7">
            <a:extLst>
              <a:ext uri="{FF2B5EF4-FFF2-40B4-BE49-F238E27FC236}">
                <a16:creationId xmlns:a16="http://schemas.microsoft.com/office/drawing/2014/main" id="{FAD2DCC0-49E1-4E67-BFE5-CAB4E4FB2FE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1559" y="716412"/>
            <a:ext cx="3153475" cy="846807"/>
          </a:xfrm>
          <a:prstGeom prst="rect">
            <a:avLst/>
          </a:prstGeom>
        </p:spPr>
      </p:pic>
      <p:pic>
        <p:nvPicPr>
          <p:cNvPr id="15" name="图片 14">
            <a:extLst>
              <a:ext uri="{FF2B5EF4-FFF2-40B4-BE49-F238E27FC236}">
                <a16:creationId xmlns:a16="http://schemas.microsoft.com/office/drawing/2014/main" id="{AFD2D3A8-1738-4A0B-8044-7DA2D3625546}"/>
              </a:ext>
            </a:extLst>
          </p:cNvPr>
          <p:cNvPicPr>
            <a:picLocks noChangeAspect="1"/>
          </p:cNvPicPr>
          <p:nvPr userDrawn="1"/>
        </p:nvPicPr>
        <p:blipFill>
          <a:blip r:embed="rId9"/>
          <a:stretch>
            <a:fillRect/>
          </a:stretch>
        </p:blipFill>
        <p:spPr>
          <a:xfrm>
            <a:off x="4862633" y="772879"/>
            <a:ext cx="3153474" cy="681675"/>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712" r:id="rId2"/>
    <p:sldLayoutId id="2147483714" r:id="rId3"/>
    <p:sldLayoutId id="2147483715" r:id="rId4"/>
  </p:sldLayoutIdLst>
  <p:hf sldNum="0" hdr="0" ftr="0"/>
  <p:txStyles>
    <p:titleStyle>
      <a:lvl1pPr algn="l" rtl="0" eaLnBrk="1" fontAlgn="base" hangingPunct="1">
        <a:spcBef>
          <a:spcPct val="0"/>
        </a:spcBef>
        <a:spcAft>
          <a:spcPct val="0"/>
        </a:spcAft>
        <a:defRPr sz="2400">
          <a:solidFill>
            <a:schemeClr val="bg2"/>
          </a:solidFill>
          <a:latin typeface="+mj-lt"/>
          <a:ea typeface="+mj-ea"/>
          <a:cs typeface="+mj-cs"/>
        </a:defRPr>
      </a:lvl1pPr>
      <a:lvl2pPr algn="l" rtl="0" eaLnBrk="1" fontAlgn="base" hangingPunct="1">
        <a:spcBef>
          <a:spcPct val="0"/>
        </a:spcBef>
        <a:spcAft>
          <a:spcPct val="0"/>
        </a:spcAft>
        <a:defRPr sz="2400">
          <a:solidFill>
            <a:schemeClr val="bg2"/>
          </a:solidFill>
          <a:latin typeface="Arial" pitchFamily="34" charset="0"/>
          <a:ea typeface="微软雅黑" pitchFamily="34" charset="-122"/>
        </a:defRPr>
      </a:lvl2pPr>
      <a:lvl3pPr algn="l" rtl="0" eaLnBrk="1" fontAlgn="base" hangingPunct="1">
        <a:spcBef>
          <a:spcPct val="0"/>
        </a:spcBef>
        <a:spcAft>
          <a:spcPct val="0"/>
        </a:spcAft>
        <a:defRPr sz="2400">
          <a:solidFill>
            <a:schemeClr val="bg2"/>
          </a:solidFill>
          <a:latin typeface="Arial" pitchFamily="34" charset="0"/>
          <a:ea typeface="微软雅黑" pitchFamily="34" charset="-122"/>
        </a:defRPr>
      </a:lvl3pPr>
      <a:lvl4pPr algn="l" rtl="0" eaLnBrk="1" fontAlgn="base" hangingPunct="1">
        <a:spcBef>
          <a:spcPct val="0"/>
        </a:spcBef>
        <a:spcAft>
          <a:spcPct val="0"/>
        </a:spcAft>
        <a:defRPr sz="2400">
          <a:solidFill>
            <a:schemeClr val="bg2"/>
          </a:solidFill>
          <a:latin typeface="Arial" pitchFamily="34" charset="0"/>
          <a:ea typeface="微软雅黑" pitchFamily="34" charset="-122"/>
        </a:defRPr>
      </a:lvl4pPr>
      <a:lvl5pPr algn="l" rtl="0" eaLnBrk="1" fontAlgn="base" hangingPunct="1">
        <a:spcBef>
          <a:spcPct val="0"/>
        </a:spcBef>
        <a:spcAft>
          <a:spcPct val="0"/>
        </a:spcAft>
        <a:defRPr sz="2400">
          <a:solidFill>
            <a:schemeClr val="bg2"/>
          </a:solidFill>
          <a:latin typeface="Arial" pitchFamily="34" charset="0"/>
          <a:ea typeface="微软雅黑" pitchFamily="34" charset="-122"/>
        </a:defRPr>
      </a:lvl5pPr>
      <a:lvl6pPr marL="457109" algn="l" rtl="0" eaLnBrk="1" fontAlgn="base" hangingPunct="1">
        <a:spcBef>
          <a:spcPct val="0"/>
        </a:spcBef>
        <a:spcAft>
          <a:spcPct val="0"/>
        </a:spcAft>
        <a:defRPr sz="2400">
          <a:solidFill>
            <a:schemeClr val="bg2"/>
          </a:solidFill>
          <a:latin typeface="Arial" pitchFamily="34" charset="0"/>
          <a:ea typeface="微软雅黑" pitchFamily="34" charset="-122"/>
        </a:defRPr>
      </a:lvl6pPr>
      <a:lvl7pPr marL="914217" algn="l" rtl="0" eaLnBrk="1" fontAlgn="base" hangingPunct="1">
        <a:spcBef>
          <a:spcPct val="0"/>
        </a:spcBef>
        <a:spcAft>
          <a:spcPct val="0"/>
        </a:spcAft>
        <a:defRPr sz="2400">
          <a:solidFill>
            <a:schemeClr val="bg2"/>
          </a:solidFill>
          <a:latin typeface="Arial" pitchFamily="34" charset="0"/>
          <a:ea typeface="微软雅黑" pitchFamily="34" charset="-122"/>
        </a:defRPr>
      </a:lvl7pPr>
      <a:lvl8pPr marL="1371326" algn="l" rtl="0" eaLnBrk="1" fontAlgn="base" hangingPunct="1">
        <a:spcBef>
          <a:spcPct val="0"/>
        </a:spcBef>
        <a:spcAft>
          <a:spcPct val="0"/>
        </a:spcAft>
        <a:defRPr sz="2400">
          <a:solidFill>
            <a:schemeClr val="bg2"/>
          </a:solidFill>
          <a:latin typeface="Arial" pitchFamily="34" charset="0"/>
          <a:ea typeface="微软雅黑" pitchFamily="34" charset="-122"/>
        </a:defRPr>
      </a:lvl8pPr>
      <a:lvl9pPr marL="1828434" algn="l" rtl="0" eaLnBrk="1" fontAlgn="base" hangingPunct="1">
        <a:spcBef>
          <a:spcPct val="0"/>
        </a:spcBef>
        <a:spcAft>
          <a:spcPct val="0"/>
        </a:spcAft>
        <a:defRPr sz="2400">
          <a:solidFill>
            <a:schemeClr val="bg2"/>
          </a:solidFill>
          <a:latin typeface="Arial" pitchFamily="34" charset="0"/>
          <a:ea typeface="微软雅黑" pitchFamily="34" charset="-122"/>
        </a:defRPr>
      </a:lvl9pPr>
    </p:titleStyle>
    <p:bodyStyle>
      <a:lvl1pPr marL="342831" indent="-342831" algn="l" rtl="0" eaLnBrk="1" fontAlgn="base" hangingPunct="1">
        <a:spcBef>
          <a:spcPct val="20000"/>
        </a:spcBef>
        <a:spcAft>
          <a:spcPct val="0"/>
        </a:spcAft>
        <a:buChar char="•"/>
        <a:defRPr sz="2000">
          <a:solidFill>
            <a:schemeClr val="bg2"/>
          </a:solidFill>
          <a:latin typeface="+mn-lt"/>
          <a:ea typeface="+mn-ea"/>
          <a:cs typeface="+mn-cs"/>
        </a:defRPr>
      </a:lvl1pPr>
      <a:lvl2pPr marL="742801" indent="-285693" algn="l" rtl="0" eaLnBrk="1" fontAlgn="base" hangingPunct="1">
        <a:spcBef>
          <a:spcPct val="20000"/>
        </a:spcBef>
        <a:spcAft>
          <a:spcPct val="0"/>
        </a:spcAft>
        <a:buChar char="–"/>
        <a:defRPr sz="2000">
          <a:solidFill>
            <a:schemeClr val="bg2"/>
          </a:solidFill>
          <a:latin typeface="+mn-lt"/>
          <a:ea typeface="仿宋_GB2312" pitchFamily="1" charset="-122"/>
        </a:defRPr>
      </a:lvl2pPr>
      <a:lvl3pPr marL="1142771" indent="-228554" algn="l" rtl="0" eaLnBrk="1" fontAlgn="base" hangingPunct="1">
        <a:spcBef>
          <a:spcPct val="20000"/>
        </a:spcBef>
        <a:spcAft>
          <a:spcPct val="0"/>
        </a:spcAft>
        <a:buChar char="•"/>
        <a:defRPr sz="2400">
          <a:solidFill>
            <a:schemeClr val="tx1"/>
          </a:solidFill>
          <a:latin typeface="+mn-lt"/>
          <a:ea typeface="宋体" pitchFamily="2" charset="-122"/>
        </a:defRPr>
      </a:lvl3pPr>
      <a:lvl4pPr marL="1599880" indent="-228554" algn="l" rtl="0" eaLnBrk="1" fontAlgn="base" hangingPunct="1">
        <a:spcBef>
          <a:spcPct val="20000"/>
        </a:spcBef>
        <a:spcAft>
          <a:spcPct val="0"/>
        </a:spcAft>
        <a:buChar char="–"/>
        <a:defRPr sz="2000">
          <a:solidFill>
            <a:schemeClr val="tx1"/>
          </a:solidFill>
          <a:latin typeface="+mn-lt"/>
          <a:ea typeface="宋体" pitchFamily="2" charset="-122"/>
        </a:defRPr>
      </a:lvl4pPr>
      <a:lvl5pPr marL="2056989" indent="-228554" algn="l" rtl="0" eaLnBrk="1" fontAlgn="base" hangingPunct="1">
        <a:spcBef>
          <a:spcPct val="20000"/>
        </a:spcBef>
        <a:spcAft>
          <a:spcPct val="0"/>
        </a:spcAft>
        <a:buChar char="»"/>
        <a:defRPr sz="2000">
          <a:solidFill>
            <a:schemeClr val="tx1"/>
          </a:solidFill>
          <a:latin typeface="+mn-lt"/>
          <a:ea typeface="宋体" pitchFamily="2" charset="-122"/>
        </a:defRPr>
      </a:lvl5pPr>
      <a:lvl6pPr marL="2514097" indent="-228554" algn="l" rtl="0" eaLnBrk="1" fontAlgn="base" hangingPunct="1">
        <a:spcBef>
          <a:spcPct val="20000"/>
        </a:spcBef>
        <a:spcAft>
          <a:spcPct val="0"/>
        </a:spcAft>
        <a:buChar char="»"/>
        <a:defRPr sz="2000">
          <a:solidFill>
            <a:schemeClr val="tx1"/>
          </a:solidFill>
          <a:latin typeface="+mn-lt"/>
          <a:ea typeface="宋体" pitchFamily="2" charset="-122"/>
        </a:defRPr>
      </a:lvl6pPr>
      <a:lvl7pPr marL="2971206" indent="-228554" algn="l" rtl="0" eaLnBrk="1" fontAlgn="base" hangingPunct="1">
        <a:spcBef>
          <a:spcPct val="20000"/>
        </a:spcBef>
        <a:spcAft>
          <a:spcPct val="0"/>
        </a:spcAft>
        <a:buChar char="»"/>
        <a:defRPr sz="2000">
          <a:solidFill>
            <a:schemeClr val="tx1"/>
          </a:solidFill>
          <a:latin typeface="+mn-lt"/>
          <a:ea typeface="宋体" pitchFamily="2" charset="-122"/>
        </a:defRPr>
      </a:lvl7pPr>
      <a:lvl8pPr marL="3428314" indent="-228554" algn="l" rtl="0" eaLnBrk="1" fontAlgn="base" hangingPunct="1">
        <a:spcBef>
          <a:spcPct val="20000"/>
        </a:spcBef>
        <a:spcAft>
          <a:spcPct val="0"/>
        </a:spcAft>
        <a:buChar char="»"/>
        <a:defRPr sz="2000">
          <a:solidFill>
            <a:schemeClr val="tx1"/>
          </a:solidFill>
          <a:latin typeface="+mn-lt"/>
          <a:ea typeface="宋体" pitchFamily="2" charset="-122"/>
        </a:defRPr>
      </a:lvl8pPr>
      <a:lvl9pPr marL="3885423" indent="-22855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A33E3E2A-6507-4979-9472-C4D83E49C47A}"/>
              </a:ext>
            </a:extLst>
          </p:cNvPr>
          <p:cNvSpPr>
            <a:spLocks noEditPoints="1"/>
          </p:cNvSpPr>
          <p:nvPr userDrawn="1"/>
        </p:nvSpPr>
        <p:spPr bwMode="auto">
          <a:xfrm>
            <a:off x="329804" y="448330"/>
            <a:ext cx="430137" cy="431725"/>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cxnSp>
        <p:nvCxnSpPr>
          <p:cNvPr id="13" name="直接连接符 12">
            <a:extLst>
              <a:ext uri="{FF2B5EF4-FFF2-40B4-BE49-F238E27FC236}">
                <a16:creationId xmlns:a16="http://schemas.microsoft.com/office/drawing/2014/main" id="{4A516CDF-93F4-499E-B283-D186630071AC}"/>
              </a:ext>
            </a:extLst>
          </p:cNvPr>
          <p:cNvCxnSpPr>
            <a:cxnSpLocks/>
          </p:cNvCxnSpPr>
          <p:nvPr userDrawn="1"/>
        </p:nvCxnSpPr>
        <p:spPr>
          <a:xfrm>
            <a:off x="347663" y="1052736"/>
            <a:ext cx="83503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A128014-7663-4009-AA0A-93C9E04DA9DB}"/>
              </a:ext>
            </a:extLst>
          </p:cNvPr>
          <p:cNvCxnSpPr>
            <a:cxnSpLocks/>
          </p:cNvCxnSpPr>
          <p:nvPr userDrawn="1"/>
        </p:nvCxnSpPr>
        <p:spPr>
          <a:xfrm>
            <a:off x="222315" y="6525344"/>
            <a:ext cx="1757397"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4CDA5E98-4550-494F-B870-EB09FF2382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5598" y="6561376"/>
            <a:ext cx="938437" cy="252000"/>
          </a:xfrm>
          <a:prstGeom prst="rect">
            <a:avLst/>
          </a:prstGeom>
        </p:spPr>
      </p:pic>
      <p:cxnSp>
        <p:nvCxnSpPr>
          <p:cNvPr id="23" name="直接连接符 22">
            <a:extLst>
              <a:ext uri="{FF2B5EF4-FFF2-40B4-BE49-F238E27FC236}">
                <a16:creationId xmlns:a16="http://schemas.microsoft.com/office/drawing/2014/main" id="{74912BA2-7218-4EF1-8FD4-D9BD0D3A9725}"/>
              </a:ext>
            </a:extLst>
          </p:cNvPr>
          <p:cNvCxnSpPr>
            <a:cxnSpLocks/>
          </p:cNvCxnSpPr>
          <p:nvPr userDrawn="1"/>
        </p:nvCxnSpPr>
        <p:spPr>
          <a:xfrm>
            <a:off x="6948264" y="6525344"/>
            <a:ext cx="1944216"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4AB1A2F-E5A9-423A-B794-D66EF84A49CD}"/>
              </a:ext>
            </a:extLst>
          </p:cNvPr>
          <p:cNvPicPr>
            <a:picLocks noChangeAspect="1"/>
          </p:cNvPicPr>
          <p:nvPr userDrawn="1"/>
        </p:nvPicPr>
        <p:blipFill>
          <a:blip r:embed="rId5"/>
          <a:stretch>
            <a:fillRect/>
          </a:stretch>
        </p:blipFill>
        <p:spPr>
          <a:xfrm>
            <a:off x="7726712" y="6561376"/>
            <a:ext cx="1165768" cy="252000"/>
          </a:xfrm>
          <a:prstGeom prst="rect">
            <a:avLst/>
          </a:prstGeom>
          <a:ln w="6350">
            <a:noFill/>
          </a:ln>
        </p:spPr>
      </p:pic>
    </p:spTree>
    <p:extLst>
      <p:ext uri="{BB962C8B-B14F-4D97-AF65-F5344CB8AC3E}">
        <p14:creationId xmlns:p14="http://schemas.microsoft.com/office/powerpoint/2010/main" val="3318293405"/>
      </p:ext>
    </p:extLst>
  </p:cSld>
  <p:clrMap bg1="lt1" tx1="dk1" bg2="lt2" tx2="dk2" accent1="accent1" accent2="accent2" accent3="accent3" accent4="accent4" accent5="accent5" accent6="accent6" hlink="hlink" folHlink="folHlink"/>
  <p:sldLayoutIdLst>
    <p:sldLayoutId id="2147483707" r:id="rId1"/>
    <p:sldLayoutId id="2147483716"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1450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UTxutengfei/mysolutionto_mcm2021C/blob/main/EDA_data.py"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blog.csdn.net/Weary_PJ/article/details/113785658?utm_medium=distribute.pc_relevant.none-task-blog-2%7Edefault%7EBlogCommendFromMachineLearnPai2%7Edefault-3.control&amp;depth_1-utm_source=distribute.pc_relevant.none-task-blog-2%7Edefault%7EBlogCommendFromMachineLearnPai2%7Edefault-3.control%E3%80%81" TargetMode="External"/><Relationship Id="rId4" Type="http://schemas.openxmlformats.org/officeDocument/2006/relationships/hyperlink" Target="https://zh-v2.d2l.ai/chapter_computer-vision/kaggle-dog.html#fig-kaggle-do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E54D58-1B8B-4AD4-87C5-F55A2020778D}"/>
              </a:ext>
            </a:extLst>
          </p:cNvPr>
          <p:cNvSpPr>
            <a:spLocks noGrp="1"/>
          </p:cNvSpPr>
          <p:nvPr>
            <p:ph type="body" sz="quarter" idx="10"/>
          </p:nvPr>
        </p:nvSpPr>
        <p:spPr>
          <a:xfrm>
            <a:off x="215516" y="2929946"/>
            <a:ext cx="8712968" cy="1363149"/>
          </a:xfrm>
        </p:spPr>
        <p:txBody>
          <a:bodyPr/>
          <a:lstStyle/>
          <a:p>
            <a:r>
              <a:rPr lang="zh-CN" altLang="en-US">
                <a:latin typeface="方正书宋简体" panose="03000509000000000000" pitchFamily="65" charset="-122"/>
                <a:ea typeface="方正书宋简体" panose="03000509000000000000" pitchFamily="65" charset="-122"/>
              </a:rPr>
              <a:t>基于</a:t>
            </a:r>
            <a:r>
              <a:rPr lang="en-US" altLang="zh-CN">
                <a:latin typeface="方正书宋简体" panose="03000509000000000000" pitchFamily="65" charset="-122"/>
                <a:ea typeface="方正书宋简体" panose="03000509000000000000" pitchFamily="65" charset="-122"/>
              </a:rPr>
              <a:t>CNN</a:t>
            </a:r>
            <a:r>
              <a:rPr lang="zh-CN" altLang="en-US">
                <a:latin typeface="方正书宋简体" panose="03000509000000000000" pitchFamily="65" charset="-122"/>
                <a:ea typeface="方正书宋简体" panose="03000509000000000000" pitchFamily="65" charset="-122"/>
              </a:rPr>
              <a:t>卷积神经网络的</a:t>
            </a:r>
            <a:endParaRPr lang="en-US" altLang="zh-CN">
              <a:latin typeface="方正书宋简体" panose="03000509000000000000" pitchFamily="65" charset="-122"/>
              <a:ea typeface="方正书宋简体" panose="03000509000000000000" pitchFamily="65" charset="-122"/>
            </a:endParaRPr>
          </a:p>
          <a:p>
            <a:r>
              <a:rPr lang="zh-CN" altLang="en-US">
                <a:latin typeface="方正书宋简体" panose="03000509000000000000" pitchFamily="65" charset="-122"/>
                <a:ea typeface="方正书宋简体" panose="03000509000000000000" pitchFamily="65" charset="-122"/>
              </a:rPr>
              <a:t>亚洲大黄蜂图像识别训练</a:t>
            </a:r>
          </a:p>
        </p:txBody>
      </p:sp>
      <p:sp>
        <p:nvSpPr>
          <p:cNvPr id="3" name="文本占位符 2">
            <a:extLst>
              <a:ext uri="{FF2B5EF4-FFF2-40B4-BE49-F238E27FC236}">
                <a16:creationId xmlns:a16="http://schemas.microsoft.com/office/drawing/2014/main" id="{38750B2B-9A4E-4FF3-B54A-81086C9CA6DD}"/>
              </a:ext>
            </a:extLst>
          </p:cNvPr>
          <p:cNvSpPr>
            <a:spLocks noGrp="1"/>
          </p:cNvSpPr>
          <p:nvPr>
            <p:ph type="body" sz="quarter" idx="11"/>
          </p:nvPr>
        </p:nvSpPr>
        <p:spPr>
          <a:xfrm>
            <a:off x="2771800" y="5651860"/>
            <a:ext cx="2304256" cy="1017500"/>
          </a:xfrm>
        </p:spPr>
        <p:txBody>
          <a:bodyPr/>
          <a:lstStyle/>
          <a:p>
            <a:r>
              <a:rPr lang="zh-CN" altLang="en-US" dirty="0"/>
              <a:t>高程展  </a:t>
            </a:r>
            <a:r>
              <a:rPr lang="en-US" altLang="zh-CN" dirty="0"/>
              <a:t>1751193</a:t>
            </a:r>
          </a:p>
          <a:p>
            <a:r>
              <a:rPr lang="zh-CN" altLang="en-US" dirty="0"/>
              <a:t>潘</a:t>
            </a:r>
            <a:r>
              <a:rPr lang="zh-CN" altLang="en-US" dirty="0">
                <a:solidFill>
                  <a:srgbClr val="ECECEC"/>
                </a:solidFill>
                <a:latin typeface="+mj-lt"/>
              </a:rPr>
              <a:t>啥</a:t>
            </a:r>
            <a:r>
              <a:rPr lang="zh-CN" altLang="en-US" dirty="0"/>
              <a:t>琪  </a:t>
            </a:r>
            <a:r>
              <a:rPr lang="en-US" altLang="zh-CN" dirty="0"/>
              <a:t>1854015</a:t>
            </a:r>
          </a:p>
          <a:p>
            <a:r>
              <a:rPr lang="zh-CN" altLang="en-US" dirty="0"/>
              <a:t>张远航  </a:t>
            </a:r>
            <a:r>
              <a:rPr lang="en-US" altLang="zh-CN" dirty="0"/>
              <a:t>1753178</a:t>
            </a:r>
            <a:endParaRPr lang="zh-CN" altLang="en-US" dirty="0"/>
          </a:p>
        </p:txBody>
      </p:sp>
      <p:sp>
        <p:nvSpPr>
          <p:cNvPr id="4" name="文本占位符 3">
            <a:extLst>
              <a:ext uri="{FF2B5EF4-FFF2-40B4-BE49-F238E27FC236}">
                <a16:creationId xmlns:a16="http://schemas.microsoft.com/office/drawing/2014/main" id="{C4679487-184D-4A7F-A287-9B02A6520F72}"/>
              </a:ext>
            </a:extLst>
          </p:cNvPr>
          <p:cNvSpPr>
            <a:spLocks noGrp="1"/>
          </p:cNvSpPr>
          <p:nvPr>
            <p:ph type="body" sz="quarter" idx="12"/>
          </p:nvPr>
        </p:nvSpPr>
        <p:spPr/>
        <p:txBody>
          <a:bodyPr/>
          <a:lstStyle/>
          <a:p>
            <a:r>
              <a:rPr lang="zh-CN" altLang="en-US" dirty="0"/>
              <a:t>马如进 程纬</a:t>
            </a:r>
          </a:p>
        </p:txBody>
      </p:sp>
      <p:sp>
        <p:nvSpPr>
          <p:cNvPr id="5" name="文本框 4">
            <a:extLst>
              <a:ext uri="{FF2B5EF4-FFF2-40B4-BE49-F238E27FC236}">
                <a16:creationId xmlns:a16="http://schemas.microsoft.com/office/drawing/2014/main" id="{2649A734-69D8-47E8-8F23-A9DAA2E249BA}"/>
              </a:ext>
            </a:extLst>
          </p:cNvPr>
          <p:cNvSpPr txBox="1"/>
          <p:nvPr/>
        </p:nvSpPr>
        <p:spPr>
          <a:xfrm>
            <a:off x="-18708" y="1988840"/>
            <a:ext cx="6431569" cy="369332"/>
          </a:xfrm>
          <a:prstGeom prst="rect">
            <a:avLst/>
          </a:prstGeom>
          <a:noFill/>
        </p:spPr>
        <p:txBody>
          <a:bodyPr wrap="none" rtlCol="0">
            <a:spAutoFit/>
          </a:bodyPr>
          <a:lstStyle/>
          <a:p>
            <a:r>
              <a:rPr lang="en-US" altLang="zh-CN">
                <a:solidFill>
                  <a:schemeClr val="accent1"/>
                </a:solidFill>
                <a:latin typeface="方正书宋简体" panose="03000509000000000000" pitchFamily="65" charset="-122"/>
                <a:ea typeface="方正书宋简体" panose="03000509000000000000" pitchFamily="65" charset="-122"/>
              </a:rPr>
              <a:t>2020-2021(</a:t>
            </a:r>
            <a:r>
              <a:rPr lang="zh-CN" altLang="en-US">
                <a:solidFill>
                  <a:schemeClr val="accent1"/>
                </a:solidFill>
                <a:latin typeface="方正书宋简体" panose="03000509000000000000" pitchFamily="65" charset="-122"/>
                <a:ea typeface="方正书宋简体" panose="03000509000000000000" pitchFamily="65" charset="-122"/>
              </a:rPr>
              <a:t>第二学期</a:t>
            </a:r>
            <a:r>
              <a:rPr lang="en-US" altLang="zh-CN">
                <a:solidFill>
                  <a:schemeClr val="accent1"/>
                </a:solidFill>
                <a:latin typeface="方正书宋简体" panose="03000509000000000000" pitchFamily="65" charset="-122"/>
                <a:ea typeface="方正书宋简体" panose="03000509000000000000" pitchFamily="65" charset="-122"/>
              </a:rPr>
              <a:t>) </a:t>
            </a:r>
            <a:r>
              <a:rPr lang="zh-CN" altLang="en-US">
                <a:solidFill>
                  <a:schemeClr val="accent1"/>
                </a:solidFill>
                <a:latin typeface="方正书宋简体" panose="03000509000000000000" pitchFamily="65" charset="-122"/>
                <a:ea typeface="方正书宋简体" panose="03000509000000000000" pitchFamily="65" charset="-122"/>
              </a:rPr>
              <a:t>机器学习与大数据计算课程大作业汇报</a:t>
            </a:r>
          </a:p>
        </p:txBody>
      </p:sp>
    </p:spTree>
    <p:extLst>
      <p:ext uri="{BB962C8B-B14F-4D97-AF65-F5344CB8AC3E}">
        <p14:creationId xmlns:p14="http://schemas.microsoft.com/office/powerpoint/2010/main" val="959610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dirty="0"/>
              <a:t>数据集介绍：源数据</a:t>
            </a:r>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r>
              <a:rPr lang="zh-CN" altLang="en-US" sz="2000" dirty="0"/>
              <a:t>赛题组提供了以下四种材料。所提供的数据文件包含我们应该用于此问题的</a:t>
            </a:r>
            <a:r>
              <a:rPr lang="zh-CN" altLang="en-US" sz="2000" b="1" dirty="0">
                <a:solidFill>
                  <a:srgbClr val="FF0000"/>
                </a:solidFill>
              </a:rPr>
              <a:t>唯一</a:t>
            </a:r>
            <a:r>
              <a:rPr lang="zh-CN" altLang="en-US" sz="2000" dirty="0"/>
              <a:t>数据：</a:t>
            </a:r>
            <a:endParaRPr lang="en-US" altLang="zh-CN" sz="2000" dirty="0"/>
          </a:p>
          <a:p>
            <a:pPr lvl="1">
              <a:lnSpc>
                <a:spcPct val="100000"/>
              </a:lnSpc>
            </a:pPr>
            <a:r>
              <a:rPr lang="en-US" altLang="zh-CN" dirty="0"/>
              <a:t>2021MCM_ProblemC_Vespamandarinia.pdf</a:t>
            </a:r>
          </a:p>
          <a:p>
            <a:pPr lvl="2">
              <a:lnSpc>
                <a:spcPct val="100000"/>
              </a:lnSpc>
            </a:pPr>
            <a:r>
              <a:rPr lang="zh-CN" altLang="en-US" dirty="0"/>
              <a:t>来自宾夕法尼亚州立大学的描述这种昆虫的背景信息</a:t>
            </a:r>
            <a:endParaRPr lang="en-US" altLang="zh-CN" sz="1600" dirty="0"/>
          </a:p>
          <a:p>
            <a:pPr lvl="1">
              <a:lnSpc>
                <a:spcPct val="100000"/>
              </a:lnSpc>
            </a:pPr>
            <a:r>
              <a:rPr lang="en-US" altLang="zh-CN" dirty="0">
                <a:solidFill>
                  <a:srgbClr val="FF0000"/>
                </a:solidFill>
              </a:rPr>
              <a:t>2021MCM_ProblemC_DataSet.xlsx</a:t>
            </a:r>
          </a:p>
          <a:p>
            <a:pPr lvl="2">
              <a:lnSpc>
                <a:spcPct val="100000"/>
              </a:lnSpc>
            </a:pPr>
            <a:r>
              <a:rPr lang="zh-CN" altLang="en-US" dirty="0"/>
              <a:t>一个电子表格</a:t>
            </a:r>
            <a:r>
              <a:rPr lang="en-US" altLang="zh-CN" dirty="0"/>
              <a:t>4440</a:t>
            </a:r>
            <a:r>
              <a:rPr lang="zh-CN" altLang="en-US" dirty="0"/>
              <a:t>报告目击与以下字段</a:t>
            </a:r>
            <a:endParaRPr lang="en-US" altLang="zh-CN" dirty="0"/>
          </a:p>
          <a:p>
            <a:pPr lvl="3">
              <a:lnSpc>
                <a:spcPct val="100000"/>
              </a:lnSpc>
            </a:pPr>
            <a:r>
              <a:rPr lang="en-US" altLang="zh-CN" sz="1600" dirty="0" err="1"/>
              <a:t>GlobalID</a:t>
            </a:r>
            <a:r>
              <a:rPr lang="zh-CN" altLang="en-US" sz="1600" dirty="0"/>
              <a:t>：每个目击记录都有一个独特的标签。</a:t>
            </a:r>
          </a:p>
          <a:p>
            <a:pPr lvl="3">
              <a:lnSpc>
                <a:spcPct val="100000"/>
              </a:lnSpc>
            </a:pPr>
            <a:r>
              <a:rPr lang="en-US" altLang="zh-CN" sz="1600" dirty="0"/>
              <a:t>Detection Date</a:t>
            </a:r>
            <a:r>
              <a:rPr lang="zh-CN" altLang="en-US" sz="1600" dirty="0"/>
              <a:t>报告的目击日期</a:t>
            </a:r>
          </a:p>
          <a:p>
            <a:pPr lvl="3">
              <a:lnSpc>
                <a:spcPct val="100000"/>
              </a:lnSpc>
            </a:pPr>
            <a:r>
              <a:rPr lang="en-US" altLang="zh-CN" sz="1600" dirty="0"/>
              <a:t>Notes</a:t>
            </a:r>
            <a:r>
              <a:rPr lang="zh-CN" altLang="en-US" sz="1600" dirty="0"/>
              <a:t>提交报告的人提供的评论。这可以是一名公众成员，偶尔也可以是一名工薪阶层。</a:t>
            </a:r>
          </a:p>
          <a:p>
            <a:pPr lvl="3">
              <a:lnSpc>
                <a:spcPct val="100000"/>
              </a:lnSpc>
            </a:pPr>
            <a:r>
              <a:rPr lang="en-US" altLang="zh-CN" sz="1600" b="1" dirty="0">
                <a:solidFill>
                  <a:srgbClr val="FF0000"/>
                </a:solidFill>
              </a:rPr>
              <a:t>Lab Status </a:t>
            </a:r>
            <a:r>
              <a:rPr lang="zh-CN" altLang="en-US" sz="1600" dirty="0"/>
              <a:t>经过国家农业部的分析，官方对这一现象进行了分类。识别结果确定是亚洲大黄蜂。负</a:t>
            </a:r>
            <a:r>
              <a:rPr lang="en-US" altLang="zh-CN" sz="1600" dirty="0"/>
              <a:t>ID</a:t>
            </a:r>
            <a:r>
              <a:rPr lang="zh-CN" altLang="en-US" sz="1600" dirty="0"/>
              <a:t>意味着它被排除在外。未处理的意思是它还没有被分类。未经核实的意思是由于缺乏信息而没有作出决定。</a:t>
            </a:r>
          </a:p>
          <a:p>
            <a:pPr lvl="3">
              <a:lnSpc>
                <a:spcPct val="100000"/>
              </a:lnSpc>
            </a:pPr>
            <a:r>
              <a:rPr lang="en-US" altLang="zh-CN" sz="1600" dirty="0"/>
              <a:t>Lab Comments</a:t>
            </a:r>
            <a:r>
              <a:rPr lang="zh-CN" altLang="en-US" sz="1600" dirty="0"/>
              <a:t>昆虫学实验室分析后添加到记录中的东西。</a:t>
            </a:r>
            <a:endParaRPr lang="en-US" altLang="zh-CN" sz="1600" dirty="0"/>
          </a:p>
          <a:p>
            <a:pPr lvl="3">
              <a:lnSpc>
                <a:spcPct val="100000"/>
              </a:lnSpc>
            </a:pPr>
            <a:r>
              <a:rPr lang="en-US" altLang="zh-CN" sz="1600" dirty="0"/>
              <a:t>Submission Date: </a:t>
            </a:r>
            <a:r>
              <a:rPr lang="zh-CN" altLang="en-US" sz="1600" dirty="0"/>
              <a:t>向国家提交报告的日期。这个日期可以显著地在检测日期之后（</a:t>
            </a:r>
            <a:r>
              <a:rPr lang="en-US" altLang="zh-CN" sz="1600" dirty="0"/>
              <a:t>This date can be significantly after the detection date. </a:t>
            </a:r>
            <a:r>
              <a:rPr lang="zh-CN" altLang="en-US" sz="1600" dirty="0"/>
              <a:t>）。</a:t>
            </a:r>
            <a:r>
              <a:rPr lang="en-US" altLang="zh-CN" sz="1600" dirty="0"/>
              <a:t>Detection Date</a:t>
            </a:r>
            <a:r>
              <a:rPr lang="zh-CN" altLang="en-US" sz="1600" dirty="0"/>
              <a:t>报告的目击日期</a:t>
            </a:r>
          </a:p>
          <a:p>
            <a:pPr lvl="3"/>
            <a:endParaRPr lang="zh-CN" altLang="en-US" sz="1600" dirty="0"/>
          </a:p>
          <a:p>
            <a:pPr lvl="3"/>
            <a:endParaRPr lang="en-US" altLang="zh-CN" sz="1400" dirty="0"/>
          </a:p>
          <a:p>
            <a:pPr marL="457200" lvl="1" indent="0">
              <a:buNone/>
            </a:pPr>
            <a:endParaRPr lang="en-US" altLang="zh-CN" sz="1600" dirty="0"/>
          </a:p>
        </p:txBody>
      </p:sp>
    </p:spTree>
    <p:extLst>
      <p:ext uri="{BB962C8B-B14F-4D97-AF65-F5344CB8AC3E}">
        <p14:creationId xmlns:p14="http://schemas.microsoft.com/office/powerpoint/2010/main" val="794230497"/>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dirty="0"/>
              <a:t>数据集介绍：源数据</a:t>
            </a:r>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467643" y="1268413"/>
            <a:ext cx="8208714" cy="4464843"/>
          </a:xfrm>
        </p:spPr>
        <p:txBody>
          <a:bodyPr/>
          <a:lstStyle/>
          <a:p>
            <a:pPr lvl="3"/>
            <a:r>
              <a:rPr lang="en-US" altLang="zh-CN" dirty="0"/>
              <a:t>Latitude (of sighting): </a:t>
            </a:r>
            <a:r>
              <a:rPr lang="zh-CN" altLang="en-US" dirty="0"/>
              <a:t>这些数据是国家在转换报告提供的地址后提供的</a:t>
            </a:r>
            <a:r>
              <a:rPr lang="en-US" altLang="zh-CN" dirty="0"/>
              <a:t>Lab Status </a:t>
            </a:r>
            <a:r>
              <a:rPr lang="zh-CN" altLang="en-US" dirty="0"/>
              <a:t>经过国家农业部的分析，官方对这一现象进行了分类。识别结果确定是亚洲大黄蜂。负</a:t>
            </a:r>
            <a:r>
              <a:rPr lang="en-US" altLang="zh-CN" dirty="0"/>
              <a:t>ID</a:t>
            </a:r>
            <a:r>
              <a:rPr lang="zh-CN" altLang="en-US" dirty="0"/>
              <a:t>意味着它被排除在外。未处理的意思是它还没有被分类。未经核实的意思是由于缺乏信息而没有作出决定。</a:t>
            </a:r>
          </a:p>
          <a:p>
            <a:pPr lvl="3"/>
            <a:r>
              <a:rPr lang="en-US" altLang="zh-CN" dirty="0"/>
              <a:t>Longitude (of sighting) </a:t>
            </a:r>
            <a:r>
              <a:rPr lang="zh-CN" altLang="en-US" dirty="0"/>
              <a:t>这些数据是国家在转换报告提供的地址后提供的</a:t>
            </a:r>
            <a:endParaRPr lang="en-US" altLang="zh-CN" dirty="0"/>
          </a:p>
          <a:p>
            <a:pPr lvl="3"/>
            <a:endParaRPr lang="en-US" altLang="zh-CN" sz="1400" dirty="0"/>
          </a:p>
          <a:p>
            <a:pPr lvl="1"/>
            <a:r>
              <a:rPr lang="en-US" altLang="zh-CN" b="1" dirty="0">
                <a:solidFill>
                  <a:srgbClr val="FF0000"/>
                </a:solidFill>
              </a:rPr>
              <a:t>2021MCM_ProblemC_Files.rar</a:t>
            </a:r>
          </a:p>
          <a:p>
            <a:pPr lvl="2"/>
            <a:r>
              <a:rPr lang="zh-CN" altLang="en-US" dirty="0"/>
              <a:t>一个有</a:t>
            </a:r>
            <a:r>
              <a:rPr lang="en-US" altLang="zh-CN" dirty="0"/>
              <a:t>3305</a:t>
            </a:r>
            <a:r>
              <a:rPr lang="zh-CN" altLang="en-US" dirty="0"/>
              <a:t>张图片的</a:t>
            </a:r>
            <a:r>
              <a:rPr lang="en-US" altLang="zh-CN" dirty="0" err="1"/>
              <a:t>rar</a:t>
            </a:r>
            <a:r>
              <a:rPr lang="zh-CN" altLang="en-US" dirty="0"/>
              <a:t>文件和目击报告</a:t>
            </a:r>
          </a:p>
          <a:p>
            <a:pPr lvl="2"/>
            <a:endParaRPr lang="en-US" altLang="zh-CN" sz="1400" dirty="0"/>
          </a:p>
          <a:p>
            <a:pPr lvl="1"/>
            <a:r>
              <a:rPr lang="en-US" altLang="zh-CN" dirty="0">
                <a:solidFill>
                  <a:srgbClr val="FF0000"/>
                </a:solidFill>
              </a:rPr>
              <a:t>2021MCM </a:t>
            </a:r>
            <a:r>
              <a:rPr lang="en-US" altLang="zh-CN" dirty="0" err="1">
                <a:solidFill>
                  <a:srgbClr val="FF0000"/>
                </a:solidFill>
              </a:rPr>
              <a:t>ProblemC</a:t>
            </a:r>
            <a:r>
              <a:rPr lang="en-US" altLang="zh-CN" dirty="0">
                <a:solidFill>
                  <a:srgbClr val="FF0000"/>
                </a:solidFill>
              </a:rPr>
              <a:t>_ Images_by_GlobalID.xlsx</a:t>
            </a:r>
          </a:p>
          <a:p>
            <a:pPr lvl="2"/>
            <a:r>
              <a:rPr lang="zh-CN" altLang="en-US" dirty="0"/>
              <a:t>一个电子表格将图像映射到目击，包含以下字段：</a:t>
            </a:r>
            <a:endParaRPr lang="en-US" altLang="zh-CN" dirty="0"/>
          </a:p>
          <a:p>
            <a:pPr lvl="3"/>
            <a:r>
              <a:rPr lang="en-US" altLang="zh-CN" sz="1600" dirty="0" err="1"/>
              <a:t>FileName</a:t>
            </a:r>
            <a:r>
              <a:rPr lang="en-US" altLang="zh-CN" sz="1600" dirty="0"/>
              <a:t>:</a:t>
            </a:r>
            <a:r>
              <a:rPr lang="zh-CN" altLang="en-US" sz="1600" dirty="0"/>
              <a:t>在</a:t>
            </a:r>
            <a:r>
              <a:rPr lang="en-US" altLang="zh-CN" sz="1600" dirty="0" err="1"/>
              <a:t>rar</a:t>
            </a:r>
            <a:r>
              <a:rPr lang="zh-CN" altLang="en-US" sz="1600" dirty="0"/>
              <a:t>文件夹中的图像的名称。</a:t>
            </a:r>
          </a:p>
          <a:p>
            <a:pPr lvl="3"/>
            <a:r>
              <a:rPr lang="en-US" altLang="zh-CN" sz="1600" dirty="0" err="1"/>
              <a:t>GlobalID</a:t>
            </a:r>
            <a:r>
              <a:rPr lang="en-US" altLang="zh-CN" sz="1600" dirty="0"/>
              <a:t>:</a:t>
            </a:r>
            <a:r>
              <a:rPr lang="zh-CN" altLang="en-US" sz="1600" dirty="0"/>
              <a:t>每个目击记录的唯一标签。这在两个电子表格中是一致的。</a:t>
            </a:r>
            <a:endParaRPr lang="en-US" altLang="zh-CN" sz="1200" dirty="0"/>
          </a:p>
        </p:txBody>
      </p:sp>
    </p:spTree>
    <p:extLst>
      <p:ext uri="{BB962C8B-B14F-4D97-AF65-F5344CB8AC3E}">
        <p14:creationId xmlns:p14="http://schemas.microsoft.com/office/powerpoint/2010/main" val="3726829742"/>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EDA </a:t>
            </a:r>
            <a:r>
              <a:rPr lang="en-US" altLang="zh-CN" dirty="0">
                <a:sym typeface="Wingdings" panose="05000000000000000000" pitchFamily="2" charset="2"/>
              </a:rPr>
              <a:t></a:t>
            </a:r>
            <a:r>
              <a:rPr lang="en-US" altLang="zh-CN" dirty="0"/>
              <a:t> 2021MCM_ProblemC_DataSet</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r>
              <a:rPr lang="zh-CN" altLang="en-US" sz="1800" dirty="0"/>
              <a:t>通过分布图，我们可以清楚的观察到到正例</a:t>
            </a:r>
            <a:r>
              <a:rPr lang="en-US" altLang="zh-CN" sz="1800" dirty="0"/>
              <a:t>(Positive)</a:t>
            </a:r>
            <a:r>
              <a:rPr lang="zh-CN" altLang="en-US" sz="1800" dirty="0"/>
              <a:t>、负例</a:t>
            </a:r>
            <a:r>
              <a:rPr lang="en-US" altLang="zh-CN" sz="1800" dirty="0"/>
              <a:t>(Negative)</a:t>
            </a:r>
            <a:r>
              <a:rPr lang="zh-CN" altLang="en-US" sz="1800" dirty="0"/>
              <a:t>、未证实的</a:t>
            </a:r>
            <a:r>
              <a:rPr lang="en-US" altLang="zh-CN" sz="1800" dirty="0"/>
              <a:t>(Unverified)</a:t>
            </a:r>
            <a:r>
              <a:rPr lang="zh-CN" altLang="en-US" sz="1800" dirty="0"/>
              <a:t>、未处理的</a:t>
            </a:r>
            <a:r>
              <a:rPr lang="en-US" altLang="zh-CN" sz="1800" dirty="0"/>
              <a:t>(unprocessed)</a:t>
            </a:r>
            <a:r>
              <a:rPr lang="zh-CN" altLang="en-US" sz="1800" dirty="0"/>
              <a:t>的分布情况：</a:t>
            </a:r>
            <a:endParaRPr lang="en-US" altLang="zh-CN" sz="1800" dirty="0"/>
          </a:p>
          <a:p>
            <a:endParaRPr lang="zh-CN" altLang="en-US" dirty="0"/>
          </a:p>
        </p:txBody>
      </p:sp>
      <p:pic>
        <p:nvPicPr>
          <p:cNvPr id="8" name="图片 7">
            <a:extLst>
              <a:ext uri="{FF2B5EF4-FFF2-40B4-BE49-F238E27FC236}">
                <a16:creationId xmlns:a16="http://schemas.microsoft.com/office/drawing/2014/main" id="{077842CA-FCD0-425F-AE01-3B96CAFB540A}"/>
              </a:ext>
            </a:extLst>
          </p:cNvPr>
          <p:cNvPicPr>
            <a:picLocks noChangeAspect="1"/>
          </p:cNvPicPr>
          <p:nvPr/>
        </p:nvPicPr>
        <p:blipFill>
          <a:blip r:embed="rId3"/>
          <a:stretch>
            <a:fillRect/>
          </a:stretch>
        </p:blipFill>
        <p:spPr>
          <a:xfrm>
            <a:off x="529067" y="2126569"/>
            <a:ext cx="4474981" cy="3460652"/>
          </a:xfrm>
          <a:prstGeom prst="rect">
            <a:avLst/>
          </a:prstGeom>
        </p:spPr>
      </p:pic>
      <p:sp>
        <p:nvSpPr>
          <p:cNvPr id="9" name="文本占位符 3">
            <a:extLst>
              <a:ext uri="{FF2B5EF4-FFF2-40B4-BE49-F238E27FC236}">
                <a16:creationId xmlns:a16="http://schemas.microsoft.com/office/drawing/2014/main" id="{E2349E99-2F62-4CCC-B507-9D4B32307C7B}"/>
              </a:ext>
            </a:extLst>
          </p:cNvPr>
          <p:cNvSpPr txBox="1">
            <a:spLocks/>
          </p:cNvSpPr>
          <p:nvPr/>
        </p:nvSpPr>
        <p:spPr>
          <a:xfrm>
            <a:off x="5137035" y="2060849"/>
            <a:ext cx="3467215" cy="648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1800" dirty="0"/>
              <a:t>进一步将正例、负例单独取出，对比分析：</a:t>
            </a:r>
            <a:endParaRPr lang="zh-CN" altLang="en-US" sz="2000" dirty="0"/>
          </a:p>
        </p:txBody>
      </p:sp>
      <p:pic>
        <p:nvPicPr>
          <p:cNvPr id="11" name="图片 10">
            <a:extLst>
              <a:ext uri="{FF2B5EF4-FFF2-40B4-BE49-F238E27FC236}">
                <a16:creationId xmlns:a16="http://schemas.microsoft.com/office/drawing/2014/main" id="{084A2BA0-55A1-4C1B-BEDC-6C307F6FCCD4}"/>
              </a:ext>
            </a:extLst>
          </p:cNvPr>
          <p:cNvPicPr>
            <a:picLocks noChangeAspect="1"/>
          </p:cNvPicPr>
          <p:nvPr/>
        </p:nvPicPr>
        <p:blipFill>
          <a:blip r:embed="rId4"/>
          <a:stretch>
            <a:fillRect/>
          </a:stretch>
        </p:blipFill>
        <p:spPr>
          <a:xfrm>
            <a:off x="5140250" y="2638693"/>
            <a:ext cx="3735554" cy="2734523"/>
          </a:xfrm>
          <a:prstGeom prst="rect">
            <a:avLst/>
          </a:prstGeom>
        </p:spPr>
      </p:pic>
      <p:sp>
        <p:nvSpPr>
          <p:cNvPr id="12" name="文本占位符 3">
            <a:extLst>
              <a:ext uri="{FF2B5EF4-FFF2-40B4-BE49-F238E27FC236}">
                <a16:creationId xmlns:a16="http://schemas.microsoft.com/office/drawing/2014/main" id="{419803D2-C770-46DF-8F37-1DC185B06455}"/>
              </a:ext>
            </a:extLst>
          </p:cNvPr>
          <p:cNvSpPr txBox="1">
            <a:spLocks/>
          </p:cNvSpPr>
          <p:nvPr/>
        </p:nvSpPr>
        <p:spPr>
          <a:xfrm>
            <a:off x="395536" y="5773559"/>
            <a:ext cx="7992888" cy="648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1800" dirty="0"/>
              <a:t>可以看出，该数据集（无论是标签文件还是图片文件，二者相互关联）分布及其不均匀。正例的个数过少，容易造成过拟合</a:t>
            </a:r>
          </a:p>
        </p:txBody>
      </p:sp>
    </p:spTree>
    <p:extLst>
      <p:ext uri="{BB962C8B-B14F-4D97-AF65-F5344CB8AC3E}">
        <p14:creationId xmlns:p14="http://schemas.microsoft.com/office/powerpoint/2010/main" val="2851948827"/>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EDA </a:t>
            </a:r>
            <a:r>
              <a:rPr lang="en-US" altLang="zh-CN" dirty="0">
                <a:sym typeface="Wingdings" panose="05000000000000000000" pitchFamily="2" charset="2"/>
              </a:rPr>
              <a:t></a:t>
            </a:r>
            <a:r>
              <a:rPr lang="en-US" altLang="zh-CN" dirty="0"/>
              <a:t> 2021MCM_ProblemC_DataSet</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395536" y="1916659"/>
            <a:ext cx="5112568" cy="3024683"/>
          </a:xfrm>
        </p:spPr>
        <p:txBody>
          <a:bodyPr/>
          <a:lstStyle/>
          <a:p>
            <a:r>
              <a:rPr lang="zh-CN" altLang="en-US" sz="1800" dirty="0"/>
              <a:t>观察</a:t>
            </a:r>
            <a:r>
              <a:rPr lang="en-US" altLang="zh-CN" sz="1800" dirty="0" err="1"/>
              <a:t>DataSet</a:t>
            </a:r>
            <a:r>
              <a:rPr lang="zh-CN" altLang="en-US" sz="1800" dirty="0"/>
              <a:t>数据集，我们试图从中找出大黄蜂种群数量随着时间而变化的特征</a:t>
            </a:r>
            <a:endParaRPr lang="en-US" altLang="zh-CN" sz="1800" dirty="0"/>
          </a:p>
          <a:p>
            <a:pPr marL="0" indent="0">
              <a:buNone/>
            </a:pPr>
            <a:endParaRPr lang="en-US" altLang="zh-CN" sz="1800" dirty="0"/>
          </a:p>
          <a:p>
            <a:r>
              <a:rPr lang="zh-CN" altLang="en-US" sz="1800" dirty="0"/>
              <a:t>可供选择的模型有</a:t>
            </a:r>
            <a:r>
              <a:rPr lang="en-US" altLang="zh-CN" sz="1800" dirty="0"/>
              <a:t>:</a:t>
            </a:r>
          </a:p>
          <a:p>
            <a:pPr lvl="1"/>
            <a:r>
              <a:rPr lang="zh-CN" altLang="en-US" sz="1800" dirty="0"/>
              <a:t>回归模型</a:t>
            </a:r>
            <a:endParaRPr lang="en-US" altLang="zh-CN" sz="1800" dirty="0"/>
          </a:p>
          <a:p>
            <a:pPr lvl="1"/>
            <a:r>
              <a:rPr lang="zh-CN" altLang="en-US" sz="1800" b="1" dirty="0"/>
              <a:t>时间序列模型（</a:t>
            </a:r>
            <a:r>
              <a:rPr lang="en-US" altLang="zh-CN" sz="1800" b="1" dirty="0"/>
              <a:t>ARIMA</a:t>
            </a:r>
            <a:r>
              <a:rPr lang="zh-CN" altLang="en-US" sz="1800" b="1" dirty="0"/>
              <a:t>）</a:t>
            </a:r>
            <a:endParaRPr lang="en-US" altLang="zh-CN" sz="1800" b="1" dirty="0"/>
          </a:p>
          <a:p>
            <a:pPr lvl="1"/>
            <a:r>
              <a:rPr lang="zh-CN" altLang="en-US" sz="1800" dirty="0"/>
              <a:t>生长季模型</a:t>
            </a:r>
            <a:endParaRPr lang="en-US" altLang="zh-CN" sz="1800" dirty="0"/>
          </a:p>
          <a:p>
            <a:pPr marL="457200" lvl="1" indent="0">
              <a:buNone/>
            </a:pPr>
            <a:endParaRPr lang="en-US" altLang="zh-CN" sz="1800" dirty="0"/>
          </a:p>
          <a:p>
            <a:r>
              <a:rPr lang="zh-CN" altLang="en-US" sz="1800" dirty="0"/>
              <a:t>建立时间序列模型（</a:t>
            </a:r>
            <a:r>
              <a:rPr lang="en-US" altLang="zh-CN" sz="1800" dirty="0"/>
              <a:t>ARIMA</a:t>
            </a:r>
            <a:r>
              <a:rPr lang="zh-CN" altLang="en-US" sz="1800" dirty="0"/>
              <a:t>）的流程图见右</a:t>
            </a:r>
            <a:endParaRPr lang="en-US" altLang="zh-CN" sz="1800" dirty="0"/>
          </a:p>
        </p:txBody>
      </p:sp>
      <p:pic>
        <p:nvPicPr>
          <p:cNvPr id="10" name="图片 9">
            <a:extLst>
              <a:ext uri="{FF2B5EF4-FFF2-40B4-BE49-F238E27FC236}">
                <a16:creationId xmlns:a16="http://schemas.microsoft.com/office/drawing/2014/main" id="{4AA49ECA-F064-4AE5-9B6E-8858BF6DF40B}"/>
              </a:ext>
            </a:extLst>
          </p:cNvPr>
          <p:cNvPicPr>
            <a:picLocks noChangeAspect="1"/>
          </p:cNvPicPr>
          <p:nvPr/>
        </p:nvPicPr>
        <p:blipFill>
          <a:blip r:embed="rId3"/>
          <a:stretch>
            <a:fillRect/>
          </a:stretch>
        </p:blipFill>
        <p:spPr>
          <a:xfrm>
            <a:off x="5583869" y="1295569"/>
            <a:ext cx="3204081" cy="4730858"/>
          </a:xfrm>
          <a:prstGeom prst="rect">
            <a:avLst/>
          </a:prstGeom>
        </p:spPr>
      </p:pic>
    </p:spTree>
    <p:extLst>
      <p:ext uri="{BB962C8B-B14F-4D97-AF65-F5344CB8AC3E}">
        <p14:creationId xmlns:p14="http://schemas.microsoft.com/office/powerpoint/2010/main" val="3797194196"/>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en-US" altLang="zh-CN" dirty="0"/>
              <a:t>EDA </a:t>
            </a:r>
            <a:r>
              <a:rPr lang="en-US" altLang="zh-CN" dirty="0">
                <a:sym typeface="Wingdings" panose="05000000000000000000" pitchFamily="2" charset="2"/>
              </a:rPr>
              <a:t></a:t>
            </a:r>
            <a:r>
              <a:rPr lang="en-US" altLang="zh-CN" dirty="0"/>
              <a:t> 2021MCM_ProblemC_DataSet</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395536" y="1268413"/>
            <a:ext cx="8208912" cy="4752875"/>
          </a:xfrm>
        </p:spPr>
        <p:txBody>
          <a:bodyPr/>
          <a:lstStyle/>
          <a:p>
            <a:pPr>
              <a:lnSpc>
                <a:spcPct val="100000"/>
              </a:lnSpc>
            </a:pPr>
            <a:r>
              <a:rPr lang="zh-CN" altLang="en-US" sz="1800" dirty="0"/>
              <a:t>最终我们针对有限的</a:t>
            </a:r>
            <a:r>
              <a:rPr lang="en-US" altLang="zh-CN" sz="1800" dirty="0"/>
              <a:t>14</a:t>
            </a:r>
            <a:r>
              <a:rPr lang="zh-CN" altLang="en-US" sz="1800" dirty="0"/>
              <a:t>个正例将所建立模型的差分图与原数据差分图进行比对，取得了较为理想的效果：</a:t>
            </a:r>
            <a:endParaRPr lang="en-US" altLang="zh-CN" sz="1800" dirty="0"/>
          </a:p>
          <a:p>
            <a:pPr>
              <a:lnSpc>
                <a:spcPct val="100000"/>
              </a:lnSpc>
            </a:pPr>
            <a:endParaRPr lang="en-US" altLang="zh-CN" sz="1800" dirty="0"/>
          </a:p>
          <a:p>
            <a:pPr>
              <a:lnSpc>
                <a:spcPct val="100000"/>
              </a:lnSpc>
            </a:pPr>
            <a:endParaRPr lang="en-US" altLang="zh-CN" sz="1800" dirty="0"/>
          </a:p>
          <a:p>
            <a:pPr marL="0" indent="0">
              <a:lnSpc>
                <a:spcPct val="100000"/>
              </a:lnSpc>
              <a:buNone/>
            </a:pPr>
            <a:endParaRPr lang="en-US" altLang="zh-CN" sz="1800" dirty="0"/>
          </a:p>
          <a:p>
            <a:pPr marL="0" indent="0">
              <a:lnSpc>
                <a:spcPct val="100000"/>
              </a:lnSpc>
              <a:buNone/>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marL="0" indent="0">
              <a:lnSpc>
                <a:spcPct val="100000"/>
              </a:lnSpc>
              <a:buNone/>
            </a:pPr>
            <a:endParaRPr lang="en-US" altLang="zh-CN" sz="1800" dirty="0"/>
          </a:p>
          <a:p>
            <a:pPr>
              <a:lnSpc>
                <a:spcPct val="100000"/>
              </a:lnSpc>
            </a:pPr>
            <a:r>
              <a:rPr lang="zh-CN" altLang="en-US" sz="1800" dirty="0"/>
              <a:t>模型的标准差为</a:t>
            </a:r>
            <a:r>
              <a:rPr lang="en-US" altLang="zh-CN" sz="1800" dirty="0"/>
              <a:t>0.17845</a:t>
            </a:r>
            <a:r>
              <a:rPr lang="zh-CN" altLang="en-US" sz="1800" dirty="0"/>
              <a:t>，均值为</a:t>
            </a:r>
            <a:r>
              <a:rPr lang="en-US" altLang="zh-CN" sz="1800" dirty="0"/>
              <a:t>0</a:t>
            </a:r>
            <a:r>
              <a:rPr lang="zh-CN" altLang="en-US" sz="1800" dirty="0"/>
              <a:t>的正态分布</a:t>
            </a:r>
            <a:endParaRPr lang="en-US" altLang="zh-CN" sz="1800" dirty="0"/>
          </a:p>
        </p:txBody>
      </p:sp>
      <p:pic>
        <p:nvPicPr>
          <p:cNvPr id="5" name="图片 4">
            <a:extLst>
              <a:ext uri="{FF2B5EF4-FFF2-40B4-BE49-F238E27FC236}">
                <a16:creationId xmlns:a16="http://schemas.microsoft.com/office/drawing/2014/main" id="{B53EC4C8-B652-4A53-B0A0-F849270F8B42}"/>
              </a:ext>
            </a:extLst>
          </p:cNvPr>
          <p:cNvPicPr>
            <a:picLocks noChangeAspect="1"/>
          </p:cNvPicPr>
          <p:nvPr/>
        </p:nvPicPr>
        <p:blipFill>
          <a:blip r:embed="rId3"/>
          <a:stretch>
            <a:fillRect/>
          </a:stretch>
        </p:blipFill>
        <p:spPr>
          <a:xfrm>
            <a:off x="1633929" y="2266849"/>
            <a:ext cx="5876141" cy="2962351"/>
          </a:xfrm>
          <a:prstGeom prst="rect">
            <a:avLst/>
          </a:prstGeom>
        </p:spPr>
      </p:pic>
    </p:spTree>
    <p:extLst>
      <p:ext uri="{BB962C8B-B14F-4D97-AF65-F5344CB8AC3E}">
        <p14:creationId xmlns:p14="http://schemas.microsoft.com/office/powerpoint/2010/main" val="484821449"/>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881947" y="468639"/>
            <a:ext cx="6786397" cy="454869"/>
          </a:xfrm>
        </p:spPr>
        <p:txBody>
          <a:bodyPr/>
          <a:lstStyle/>
          <a:p>
            <a:r>
              <a:rPr lang="zh-CN" altLang="en-US" dirty="0"/>
              <a:t>数据集处理 </a:t>
            </a:r>
            <a:r>
              <a:rPr lang="en-US" altLang="zh-CN" dirty="0">
                <a:sym typeface="Wingdings" panose="05000000000000000000" pitchFamily="2" charset="2"/>
              </a:rPr>
              <a:t></a:t>
            </a:r>
            <a:r>
              <a:rPr lang="en-US" altLang="zh-CN" dirty="0"/>
              <a:t> 2021MCM_ProblemC_Files</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395536" y="1268414"/>
            <a:ext cx="8208714" cy="933636"/>
          </a:xfrm>
        </p:spPr>
        <p:txBody>
          <a:bodyPr/>
          <a:lstStyle/>
          <a:p>
            <a:r>
              <a:rPr lang="zh-CN" altLang="en-US" sz="2000" dirty="0"/>
              <a:t>通过前面对另一个文件夹</a:t>
            </a:r>
            <a:r>
              <a:rPr lang="en-US" altLang="zh-CN" sz="2000" dirty="0" err="1"/>
              <a:t>DataSet</a:t>
            </a:r>
            <a:r>
              <a:rPr lang="zh-CN" altLang="en-US" sz="2000" dirty="0"/>
              <a:t>的分析，我们可以知道正例的数目极少。初始</a:t>
            </a:r>
            <a:r>
              <a:rPr lang="en-US" altLang="zh-CN" sz="2000" dirty="0"/>
              <a:t>Files</a:t>
            </a:r>
            <a:r>
              <a:rPr lang="zh-CN" altLang="en-US" sz="2000" dirty="0"/>
              <a:t>文件中，我们发现，很多图片不具备能够被计算机准确识别的条件。</a:t>
            </a:r>
            <a:endParaRPr lang="en-US" altLang="zh-CN" sz="2000" dirty="0"/>
          </a:p>
        </p:txBody>
      </p:sp>
      <p:pic>
        <p:nvPicPr>
          <p:cNvPr id="5" name="图片 4">
            <a:extLst>
              <a:ext uri="{FF2B5EF4-FFF2-40B4-BE49-F238E27FC236}">
                <a16:creationId xmlns:a16="http://schemas.microsoft.com/office/drawing/2014/main" id="{BA707F7C-5102-4AEA-AFF9-5D241124A6D5}"/>
              </a:ext>
            </a:extLst>
          </p:cNvPr>
          <p:cNvPicPr>
            <a:picLocks noChangeAspect="1"/>
          </p:cNvPicPr>
          <p:nvPr/>
        </p:nvPicPr>
        <p:blipFill>
          <a:blip r:embed="rId3"/>
          <a:stretch>
            <a:fillRect/>
          </a:stretch>
        </p:blipFill>
        <p:spPr>
          <a:xfrm>
            <a:off x="519312" y="2789361"/>
            <a:ext cx="2028000" cy="3600000"/>
          </a:xfrm>
          <a:prstGeom prst="rect">
            <a:avLst/>
          </a:prstGeom>
        </p:spPr>
      </p:pic>
      <p:pic>
        <p:nvPicPr>
          <p:cNvPr id="7" name="图片 6">
            <a:extLst>
              <a:ext uri="{FF2B5EF4-FFF2-40B4-BE49-F238E27FC236}">
                <a16:creationId xmlns:a16="http://schemas.microsoft.com/office/drawing/2014/main" id="{D7B72F4A-7B39-4390-BFFC-8B75D508F412}"/>
              </a:ext>
            </a:extLst>
          </p:cNvPr>
          <p:cNvPicPr>
            <a:picLocks noChangeAspect="1"/>
          </p:cNvPicPr>
          <p:nvPr/>
        </p:nvPicPr>
        <p:blipFill>
          <a:blip r:embed="rId4"/>
          <a:stretch>
            <a:fillRect/>
          </a:stretch>
        </p:blipFill>
        <p:spPr>
          <a:xfrm>
            <a:off x="2719651" y="2803257"/>
            <a:ext cx="2448000" cy="1630980"/>
          </a:xfrm>
          <a:prstGeom prst="rect">
            <a:avLst/>
          </a:prstGeom>
        </p:spPr>
      </p:pic>
      <p:pic>
        <p:nvPicPr>
          <p:cNvPr id="9" name="图片 8">
            <a:extLst>
              <a:ext uri="{FF2B5EF4-FFF2-40B4-BE49-F238E27FC236}">
                <a16:creationId xmlns:a16="http://schemas.microsoft.com/office/drawing/2014/main" id="{F6781AD4-5C15-4288-B3D5-5BF2659FE938}"/>
              </a:ext>
            </a:extLst>
          </p:cNvPr>
          <p:cNvPicPr>
            <a:picLocks noChangeAspect="1"/>
          </p:cNvPicPr>
          <p:nvPr/>
        </p:nvPicPr>
        <p:blipFill>
          <a:blip r:embed="rId5"/>
          <a:stretch>
            <a:fillRect/>
          </a:stretch>
        </p:blipFill>
        <p:spPr>
          <a:xfrm>
            <a:off x="2719651" y="4553361"/>
            <a:ext cx="2448000" cy="1836000"/>
          </a:xfrm>
          <a:prstGeom prst="rect">
            <a:avLst/>
          </a:prstGeom>
        </p:spPr>
      </p:pic>
      <p:pic>
        <p:nvPicPr>
          <p:cNvPr id="11" name="图片 10">
            <a:extLst>
              <a:ext uri="{FF2B5EF4-FFF2-40B4-BE49-F238E27FC236}">
                <a16:creationId xmlns:a16="http://schemas.microsoft.com/office/drawing/2014/main" id="{ABC831F3-C343-4AB6-9A4E-EC4613E4976F}"/>
              </a:ext>
            </a:extLst>
          </p:cNvPr>
          <p:cNvPicPr>
            <a:picLocks noChangeAspect="1"/>
          </p:cNvPicPr>
          <p:nvPr/>
        </p:nvPicPr>
        <p:blipFill rotWithShape="1">
          <a:blip r:embed="rId6"/>
          <a:srcRect l="11896" t="8636" r="12871" b="5009"/>
          <a:stretch/>
        </p:blipFill>
        <p:spPr>
          <a:xfrm>
            <a:off x="5339990" y="2803257"/>
            <a:ext cx="2104606" cy="2254949"/>
          </a:xfrm>
          <a:prstGeom prst="rect">
            <a:avLst/>
          </a:prstGeom>
        </p:spPr>
      </p:pic>
      <p:pic>
        <p:nvPicPr>
          <p:cNvPr id="13" name="图片 12">
            <a:extLst>
              <a:ext uri="{FF2B5EF4-FFF2-40B4-BE49-F238E27FC236}">
                <a16:creationId xmlns:a16="http://schemas.microsoft.com/office/drawing/2014/main" id="{E6319025-B45C-44C8-94CA-9B102FC12EEA}"/>
              </a:ext>
            </a:extLst>
          </p:cNvPr>
          <p:cNvPicPr>
            <a:picLocks noChangeAspect="1"/>
          </p:cNvPicPr>
          <p:nvPr/>
        </p:nvPicPr>
        <p:blipFill>
          <a:blip r:embed="rId7"/>
          <a:stretch>
            <a:fillRect/>
          </a:stretch>
        </p:blipFill>
        <p:spPr>
          <a:xfrm>
            <a:off x="6745018" y="4060496"/>
            <a:ext cx="1882303" cy="2354784"/>
          </a:xfrm>
          <a:prstGeom prst="rect">
            <a:avLst/>
          </a:prstGeom>
        </p:spPr>
      </p:pic>
      <p:sp>
        <p:nvSpPr>
          <p:cNvPr id="16" name="文本占位符 3">
            <a:extLst>
              <a:ext uri="{FF2B5EF4-FFF2-40B4-BE49-F238E27FC236}">
                <a16:creationId xmlns:a16="http://schemas.microsoft.com/office/drawing/2014/main" id="{8E68497C-6DDC-4B59-B418-C90848C62B0F}"/>
              </a:ext>
            </a:extLst>
          </p:cNvPr>
          <p:cNvSpPr txBox="1">
            <a:spLocks/>
          </p:cNvSpPr>
          <p:nvPr/>
        </p:nvSpPr>
        <p:spPr>
          <a:xfrm>
            <a:off x="391450" y="2243362"/>
            <a:ext cx="8208714" cy="9336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2000" dirty="0"/>
              <a:t>故我们手动对</a:t>
            </a:r>
            <a:r>
              <a:rPr lang="en-US" altLang="zh-CN" sz="2000" dirty="0"/>
              <a:t>Files</a:t>
            </a:r>
            <a:r>
              <a:rPr lang="zh-CN" altLang="en-US" sz="2000" dirty="0"/>
              <a:t>文件夹内的数据进行了筛选、局部放大等操作，最终留下</a:t>
            </a:r>
            <a:r>
              <a:rPr lang="en-US" altLang="zh-CN" sz="2000" dirty="0"/>
              <a:t>1808</a:t>
            </a:r>
            <a:r>
              <a:rPr lang="zh-CN" altLang="en-US" sz="2000" dirty="0"/>
              <a:t>张有效的图片。</a:t>
            </a:r>
            <a:endParaRPr lang="en-US" altLang="zh-CN" sz="2000" dirty="0"/>
          </a:p>
        </p:txBody>
      </p:sp>
      <p:pic>
        <p:nvPicPr>
          <p:cNvPr id="2" name="图片 1">
            <a:extLst>
              <a:ext uri="{FF2B5EF4-FFF2-40B4-BE49-F238E27FC236}">
                <a16:creationId xmlns:a16="http://schemas.microsoft.com/office/drawing/2014/main" id="{CE7E7428-515D-4BB6-96B9-C73E59F2BEED}"/>
              </a:ext>
            </a:extLst>
          </p:cNvPr>
          <p:cNvPicPr>
            <a:picLocks noChangeAspect="1"/>
          </p:cNvPicPr>
          <p:nvPr/>
        </p:nvPicPr>
        <p:blipFill>
          <a:blip r:embed="rId8"/>
          <a:stretch>
            <a:fillRect/>
          </a:stretch>
        </p:blipFill>
        <p:spPr>
          <a:xfrm>
            <a:off x="792000" y="2991903"/>
            <a:ext cx="7560000" cy="3331525"/>
          </a:xfrm>
          <a:prstGeom prst="rect">
            <a:avLst/>
          </a:prstGeom>
        </p:spPr>
      </p:pic>
    </p:spTree>
    <p:extLst>
      <p:ext uri="{BB962C8B-B14F-4D97-AF65-F5344CB8AC3E}">
        <p14:creationId xmlns:p14="http://schemas.microsoft.com/office/powerpoint/2010/main" val="599537302"/>
      </p:ext>
    </p:extLst>
  </p:cSld>
  <p:clrMapOvr>
    <a:masterClrMapping/>
  </p:clrMapOvr>
  <mc:AlternateContent xmlns:mc="http://schemas.openxmlformats.org/markup-compatibility/2006" xmlns:p14="http://schemas.microsoft.com/office/powerpoint/2010/main">
    <mc:Choice Requires="p14">
      <p:transition p14:dur="10" advTm="35885"/>
    </mc:Choice>
    <mc:Fallback xmlns="">
      <p:transition advTm="35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a:xfrm>
            <a:off x="881947" y="468639"/>
            <a:ext cx="7362461" cy="454869"/>
          </a:xfrm>
        </p:spPr>
        <p:txBody>
          <a:bodyPr/>
          <a:lstStyle/>
          <a:p>
            <a:r>
              <a:rPr lang="zh-CN" altLang="en-US" dirty="0"/>
              <a:t>数据集标注 </a:t>
            </a:r>
            <a:r>
              <a:rPr lang="en-US" altLang="zh-CN" dirty="0">
                <a:sym typeface="Wingdings" panose="05000000000000000000" pitchFamily="2" charset="2"/>
              </a:rPr>
              <a:t></a:t>
            </a:r>
            <a:r>
              <a:rPr lang="en-US" altLang="zh-CN" dirty="0"/>
              <a:t> 2021MCM_ProblemC_Files</a:t>
            </a:r>
            <a:endParaRPr lang="zh-CN" altLang="en-US" dirty="0"/>
          </a:p>
        </p:txBody>
      </p:sp>
      <p:sp>
        <p:nvSpPr>
          <p:cNvPr id="8" name="文本占位符 3">
            <a:extLst>
              <a:ext uri="{FF2B5EF4-FFF2-40B4-BE49-F238E27FC236}">
                <a16:creationId xmlns:a16="http://schemas.microsoft.com/office/drawing/2014/main" id="{B011C811-BE3A-4A1D-8C44-5480E675B385}"/>
              </a:ext>
            </a:extLst>
          </p:cNvPr>
          <p:cNvSpPr txBox="1">
            <a:spLocks/>
          </p:cNvSpPr>
          <p:nvPr/>
        </p:nvSpPr>
        <p:spPr>
          <a:xfrm>
            <a:off x="395536" y="6160299"/>
            <a:ext cx="8208714" cy="9336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altLang="zh-CN" sz="2000" dirty="0"/>
          </a:p>
        </p:txBody>
      </p:sp>
      <p:sp>
        <p:nvSpPr>
          <p:cNvPr id="9" name="文本占位符 8">
            <a:extLst>
              <a:ext uri="{FF2B5EF4-FFF2-40B4-BE49-F238E27FC236}">
                <a16:creationId xmlns:a16="http://schemas.microsoft.com/office/drawing/2014/main" id="{BE4B8605-EA0B-49EF-AE79-71C7996C84D9}"/>
              </a:ext>
            </a:extLst>
          </p:cNvPr>
          <p:cNvSpPr>
            <a:spLocks noGrp="1"/>
          </p:cNvSpPr>
          <p:nvPr>
            <p:ph type="body" sz="quarter" idx="14"/>
          </p:nvPr>
        </p:nvSpPr>
        <p:spPr>
          <a:xfrm>
            <a:off x="395536" y="1268413"/>
            <a:ext cx="6408712" cy="864443"/>
          </a:xfrm>
        </p:spPr>
        <p:txBody>
          <a:bodyPr/>
          <a:lstStyle/>
          <a:p>
            <a:r>
              <a:rPr lang="zh-CN" altLang="en-US" dirty="0"/>
              <a:t>我们考虑将图片名称前增加“</a:t>
            </a:r>
            <a:r>
              <a:rPr lang="en-US" altLang="zh-CN" dirty="0"/>
              <a:t>lab-status</a:t>
            </a:r>
            <a:r>
              <a:rPr lang="zh-CN" altLang="en-US" dirty="0"/>
              <a:t>”，作为训练集的识别标注。</a:t>
            </a:r>
            <a:endParaRPr lang="en-US" altLang="zh-CN" dirty="0"/>
          </a:p>
          <a:p>
            <a:endParaRPr lang="zh-CN" altLang="en-US" dirty="0"/>
          </a:p>
        </p:txBody>
      </p:sp>
      <p:pic>
        <p:nvPicPr>
          <p:cNvPr id="11" name="图片 10">
            <a:extLst>
              <a:ext uri="{FF2B5EF4-FFF2-40B4-BE49-F238E27FC236}">
                <a16:creationId xmlns:a16="http://schemas.microsoft.com/office/drawing/2014/main" id="{06F67961-7C3D-4AE5-94CD-09C5CFCB98E0}"/>
              </a:ext>
            </a:extLst>
          </p:cNvPr>
          <p:cNvPicPr>
            <a:picLocks noChangeAspect="1"/>
          </p:cNvPicPr>
          <p:nvPr/>
        </p:nvPicPr>
        <p:blipFill>
          <a:blip r:embed="rId3">
            <a:clrChange>
              <a:clrFrom>
                <a:srgbClr val="202020"/>
              </a:clrFrom>
              <a:clrTo>
                <a:srgbClr val="202020">
                  <a:alpha val="0"/>
                </a:srgbClr>
              </a:clrTo>
            </a:clrChange>
          </a:blip>
          <a:stretch>
            <a:fillRect/>
          </a:stretch>
        </p:blipFill>
        <p:spPr>
          <a:xfrm>
            <a:off x="6965267" y="1091942"/>
            <a:ext cx="1512168" cy="1164084"/>
          </a:xfrm>
          <a:prstGeom prst="rect">
            <a:avLst/>
          </a:prstGeom>
        </p:spPr>
      </p:pic>
      <p:sp>
        <p:nvSpPr>
          <p:cNvPr id="12" name="文本占位符 8">
            <a:extLst>
              <a:ext uri="{FF2B5EF4-FFF2-40B4-BE49-F238E27FC236}">
                <a16:creationId xmlns:a16="http://schemas.microsoft.com/office/drawing/2014/main" id="{B8980002-73AF-4F56-AEE7-6BE309C4EF8A}"/>
              </a:ext>
            </a:extLst>
          </p:cNvPr>
          <p:cNvSpPr txBox="1">
            <a:spLocks/>
          </p:cNvSpPr>
          <p:nvPr/>
        </p:nvSpPr>
        <p:spPr>
          <a:xfrm>
            <a:off x="358890" y="2258998"/>
            <a:ext cx="8118545" cy="8644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t>同时，考虑正例数据过少，对图片进行翻转、模糊、锐化、改变对比度等操作，增强数据集。</a:t>
            </a:r>
            <a:endParaRPr lang="en-US" altLang="zh-CN" dirty="0"/>
          </a:p>
          <a:p>
            <a:pPr fontAlgn="auto">
              <a:spcAft>
                <a:spcPts val="0"/>
              </a:spcAft>
            </a:pPr>
            <a:endParaRPr lang="zh-CN" altLang="en-US" dirty="0"/>
          </a:p>
        </p:txBody>
      </p:sp>
      <p:pic>
        <p:nvPicPr>
          <p:cNvPr id="14" name="图片 13">
            <a:extLst>
              <a:ext uri="{FF2B5EF4-FFF2-40B4-BE49-F238E27FC236}">
                <a16:creationId xmlns:a16="http://schemas.microsoft.com/office/drawing/2014/main" id="{AABA6DFA-1B24-466B-B9CA-CBF4A0D4CDAD}"/>
              </a:ext>
            </a:extLst>
          </p:cNvPr>
          <p:cNvPicPr>
            <a:picLocks noChangeAspect="1"/>
          </p:cNvPicPr>
          <p:nvPr/>
        </p:nvPicPr>
        <p:blipFill>
          <a:blip r:embed="rId4">
            <a:clrChange>
              <a:clrFrom>
                <a:srgbClr val="202020"/>
              </a:clrFrom>
              <a:clrTo>
                <a:srgbClr val="202020">
                  <a:alpha val="0"/>
                </a:srgbClr>
              </a:clrTo>
            </a:clrChange>
          </a:blip>
          <a:stretch>
            <a:fillRect/>
          </a:stretch>
        </p:blipFill>
        <p:spPr>
          <a:xfrm>
            <a:off x="989856" y="3103193"/>
            <a:ext cx="7164288" cy="3355903"/>
          </a:xfrm>
          <a:prstGeom prst="rect">
            <a:avLst/>
          </a:prstGeom>
        </p:spPr>
      </p:pic>
    </p:spTree>
    <p:extLst>
      <p:ext uri="{BB962C8B-B14F-4D97-AF65-F5344CB8AC3E}">
        <p14:creationId xmlns:p14="http://schemas.microsoft.com/office/powerpoint/2010/main" val="4161221610"/>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3464912" y="2349687"/>
            <a:ext cx="5679089" cy="2615746"/>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3693472" y="1484651"/>
            <a:ext cx="4694290" cy="76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399">
                <a:solidFill>
                  <a:srgbClr val="024C89"/>
                </a:solidFill>
                <a:latin typeface="微软雅黑" pitchFamily="34" charset="-122"/>
                <a:ea typeface="微软雅黑" pitchFamily="34" charset="-122"/>
              </a:rPr>
              <a:t>机器学习识别</a:t>
            </a:r>
            <a:endParaRPr lang="zh-CN" altLang="en-US" sz="4399" dirty="0">
              <a:solidFill>
                <a:srgbClr val="024C89"/>
              </a:solidFill>
              <a:latin typeface="微软雅黑" pitchFamily="34" charset="-122"/>
              <a:ea typeface="微软雅黑" pitchFamily="34" charset="-122"/>
            </a:endParaRP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3853781" y="3580225"/>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899957" y="2503649"/>
            <a:ext cx="2303062" cy="2306237"/>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4264637" y="3280092"/>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模型训练与调参</a:t>
            </a:r>
            <a:endParaRPr lang="zh-CN" altLang="en-US" sz="2400" dirty="0">
              <a:solidFill>
                <a:srgbClr val="FFFFFF"/>
              </a:solidFill>
              <a:latin typeface="微软雅黑" pitchFamily="34" charset="-122"/>
              <a:ea typeface="微软雅黑" pitchFamily="34" charset="-122"/>
            </a:endParaRP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3853781" y="2719890"/>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4264637" y="2419757"/>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识别算法</a:t>
            </a:r>
            <a:endParaRPr lang="zh-CN" altLang="en-US" sz="2400" dirty="0">
              <a:solidFill>
                <a:srgbClr val="FFFFFF"/>
              </a:solidFill>
              <a:latin typeface="微软雅黑" pitchFamily="34" charset="-122"/>
              <a:ea typeface="微软雅黑" pitchFamily="34" charset="-122"/>
            </a:endParaRPr>
          </a:p>
        </p:txBody>
      </p:sp>
      <p:sp>
        <p:nvSpPr>
          <p:cNvPr id="18" name="Oval 40">
            <a:extLst>
              <a:ext uri="{FF2B5EF4-FFF2-40B4-BE49-F238E27FC236}">
                <a16:creationId xmlns:a16="http://schemas.microsoft.com/office/drawing/2014/main" id="{9C585DE2-6BFE-4B6E-A149-99404B9996DE}"/>
              </a:ext>
            </a:extLst>
          </p:cNvPr>
          <p:cNvSpPr>
            <a:spLocks noChangeAspect="1" noChangeArrowheads="1"/>
          </p:cNvSpPr>
          <p:nvPr/>
        </p:nvSpPr>
        <p:spPr bwMode="auto">
          <a:xfrm>
            <a:off x="3853781" y="4510412"/>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9" name="TextBox 59">
            <a:extLst>
              <a:ext uri="{FF2B5EF4-FFF2-40B4-BE49-F238E27FC236}">
                <a16:creationId xmlns:a16="http://schemas.microsoft.com/office/drawing/2014/main" id="{095A9BE7-79F4-45C8-8B37-37C6FC236A99}"/>
              </a:ext>
            </a:extLst>
          </p:cNvPr>
          <p:cNvSpPr txBox="1">
            <a:spLocks noChangeArrowheads="1"/>
          </p:cNvSpPr>
          <p:nvPr/>
        </p:nvSpPr>
        <p:spPr bwMode="auto">
          <a:xfrm>
            <a:off x="4264637" y="4210279"/>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模型评估与选择</a:t>
            </a:r>
            <a:endParaRPr lang="zh-CN" altLang="en-US" sz="2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1129052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常规神经网络</a:t>
            </a:r>
            <a:r>
              <a:rPr lang="en-US" altLang="zh-CN" dirty="0"/>
              <a:t>——</a:t>
            </a:r>
            <a:r>
              <a:rPr lang="zh-CN" altLang="en-US" dirty="0"/>
              <a:t>基本介绍</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zh-CN" altLang="en-US" b="1" dirty="0"/>
              <a:t>常规神经网络：</a:t>
            </a:r>
            <a:endParaRPr lang="en-US" altLang="zh-CN" b="1" dirty="0"/>
          </a:p>
          <a:p>
            <a:pPr>
              <a:lnSpc>
                <a:spcPct val="100000"/>
              </a:lnSpc>
            </a:pPr>
            <a:r>
              <a:rPr lang="zh-CN" altLang="en-US" sz="1800" dirty="0"/>
              <a:t>神经网络的输入是一个向量，然后在一系列的隐层中对它做变换。每个隐层都是由若干的神经元组成，神经元中有具有学习能力的权重和偏差，每个神经元都得到一些输入数据，进行内积运算后再进行激活函数运算。每个神经元都与前一层中的所有神经元连接</a:t>
            </a:r>
            <a:endParaRPr lang="en-US" altLang="zh-CN" sz="1800" dirty="0"/>
          </a:p>
          <a:p>
            <a:pPr>
              <a:lnSpc>
                <a:spcPct val="100000"/>
              </a:lnSpc>
            </a:pPr>
            <a:r>
              <a:rPr lang="zh-CN" altLang="en-US" sz="1800" dirty="0"/>
              <a:t>但是在一个隐层中，神经元相互独立不进行任何连接</a:t>
            </a:r>
            <a:endParaRPr lang="en-US" altLang="zh-CN" sz="1800" dirty="0"/>
          </a:p>
          <a:p>
            <a:pPr>
              <a:lnSpc>
                <a:spcPct val="100000"/>
              </a:lnSpc>
            </a:pPr>
            <a:r>
              <a:rPr lang="zh-CN" altLang="en-US" sz="1800" dirty="0"/>
              <a:t>最后的全连接层被称为“输出层”，在分类问题中，它输出的值被看做是不同类别的评分值。</a:t>
            </a:r>
            <a:r>
              <a:rPr lang="zh-CN" altLang="en-US" sz="1800" dirty="0">
                <a:solidFill>
                  <a:srgbClr val="121212"/>
                </a:solidFill>
                <a:latin typeface="-apple-system"/>
              </a:rPr>
              <a:t>整个网络是一个的评分函数</a:t>
            </a:r>
            <a:endParaRPr lang="en-US" altLang="zh-CN" sz="1800" dirty="0"/>
          </a:p>
          <a:p>
            <a:pPr lvl="3"/>
            <a:endParaRPr lang="en-US" altLang="zh-CN" dirty="0"/>
          </a:p>
          <a:p>
            <a:pPr lvl="3"/>
            <a:endParaRPr lang="en-US" altLang="zh-CN" dirty="0"/>
          </a:p>
        </p:txBody>
      </p:sp>
      <p:pic>
        <p:nvPicPr>
          <p:cNvPr id="7" name="图片 6">
            <a:extLst>
              <a:ext uri="{FF2B5EF4-FFF2-40B4-BE49-F238E27FC236}">
                <a16:creationId xmlns:a16="http://schemas.microsoft.com/office/drawing/2014/main" id="{6868420C-434F-435F-973E-0DF5B5466014}"/>
              </a:ext>
            </a:extLst>
          </p:cNvPr>
          <p:cNvPicPr>
            <a:picLocks noChangeAspect="1"/>
          </p:cNvPicPr>
          <p:nvPr/>
        </p:nvPicPr>
        <p:blipFill rotWithShape="1">
          <a:blip r:embed="rId2"/>
          <a:srcRect r="51543"/>
          <a:stretch/>
        </p:blipFill>
        <p:spPr>
          <a:xfrm>
            <a:off x="2843809" y="4298680"/>
            <a:ext cx="3672408" cy="1754622"/>
          </a:xfrm>
          <a:prstGeom prst="rect">
            <a:avLst/>
          </a:prstGeom>
        </p:spPr>
      </p:pic>
    </p:spTree>
    <p:extLst>
      <p:ext uri="{BB962C8B-B14F-4D97-AF65-F5344CB8AC3E}">
        <p14:creationId xmlns:p14="http://schemas.microsoft.com/office/powerpoint/2010/main" val="317841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基本介绍</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zh-CN" altLang="en-US" b="1" dirty="0"/>
              <a:t>卷积神经网络：</a:t>
            </a:r>
            <a:endParaRPr lang="en-US" altLang="zh-CN" b="1" dirty="0"/>
          </a:p>
          <a:p>
            <a:pPr>
              <a:lnSpc>
                <a:spcPct val="100000"/>
              </a:lnSpc>
            </a:pPr>
            <a:r>
              <a:rPr lang="zh-CN" altLang="en-US" sz="1800" dirty="0">
                <a:solidFill>
                  <a:srgbClr val="121212"/>
                </a:solidFill>
                <a:latin typeface="-apple-system"/>
              </a:rPr>
              <a:t>卷积神经网络针对输入全部是图像的情况，将结构调整得更加合理，获得了不小的优势。与常规神经网络不同，卷积神经网络的各层中的神经元是</a:t>
            </a:r>
            <a:r>
              <a:rPr lang="en-US" altLang="zh-CN" sz="1800" dirty="0">
                <a:solidFill>
                  <a:srgbClr val="121212"/>
                </a:solidFill>
                <a:latin typeface="-apple-system"/>
              </a:rPr>
              <a:t>3</a:t>
            </a:r>
            <a:r>
              <a:rPr lang="zh-CN" altLang="en-US" sz="1800" dirty="0">
                <a:solidFill>
                  <a:srgbClr val="121212"/>
                </a:solidFill>
                <a:latin typeface="-apple-system"/>
              </a:rPr>
              <a:t>维排列的：</a:t>
            </a:r>
            <a:r>
              <a:rPr lang="zh-CN" altLang="en-US" sz="1800" b="1" dirty="0">
                <a:solidFill>
                  <a:srgbClr val="121212"/>
                </a:solidFill>
                <a:latin typeface="-apple-system"/>
              </a:rPr>
              <a:t>宽度</a:t>
            </a:r>
            <a:r>
              <a:rPr lang="zh-CN" altLang="en-US" sz="1800" dirty="0">
                <a:solidFill>
                  <a:srgbClr val="121212"/>
                </a:solidFill>
                <a:latin typeface="-apple-system"/>
              </a:rPr>
              <a:t>、</a:t>
            </a:r>
            <a:r>
              <a:rPr lang="zh-CN" altLang="en-US" sz="1800" b="1" dirty="0">
                <a:solidFill>
                  <a:srgbClr val="121212"/>
                </a:solidFill>
                <a:latin typeface="-apple-system"/>
              </a:rPr>
              <a:t>高度</a:t>
            </a:r>
            <a:r>
              <a:rPr lang="zh-CN" altLang="en-US" sz="1800" dirty="0">
                <a:solidFill>
                  <a:srgbClr val="121212"/>
                </a:solidFill>
                <a:latin typeface="-apple-system"/>
              </a:rPr>
              <a:t>和</a:t>
            </a:r>
            <a:r>
              <a:rPr lang="zh-CN" altLang="en-US" sz="1800" b="1" dirty="0">
                <a:solidFill>
                  <a:srgbClr val="121212"/>
                </a:solidFill>
                <a:latin typeface="-apple-system"/>
              </a:rPr>
              <a:t>深度</a:t>
            </a:r>
            <a:r>
              <a:rPr lang="zh-CN" altLang="en-US" sz="1800" dirty="0">
                <a:solidFill>
                  <a:srgbClr val="121212"/>
                </a:solidFill>
                <a:latin typeface="-apple-system"/>
              </a:rPr>
              <a:t>（这里的</a:t>
            </a:r>
            <a:r>
              <a:rPr lang="zh-CN" altLang="en-US" sz="1800" b="1" dirty="0">
                <a:solidFill>
                  <a:srgbClr val="121212"/>
                </a:solidFill>
                <a:latin typeface="-apple-system"/>
              </a:rPr>
              <a:t>深度</a:t>
            </a:r>
            <a:r>
              <a:rPr lang="zh-CN" altLang="en-US" sz="1800" dirty="0">
                <a:solidFill>
                  <a:srgbClr val="121212"/>
                </a:solidFill>
                <a:latin typeface="-apple-system"/>
              </a:rPr>
              <a:t>指的是激活数据体的第三个维度，而不是整个网络的深度，整个网络的深度指的是网络的层数）（</a:t>
            </a:r>
            <a:r>
              <a:rPr lang="zh-CN" altLang="en-US" sz="1800" dirty="0">
                <a:solidFill>
                  <a:schemeClr val="accent1"/>
                </a:solidFill>
                <a:latin typeface="-apple-system"/>
              </a:rPr>
              <a:t>图左</a:t>
            </a:r>
            <a:r>
              <a:rPr lang="zh-CN" altLang="en-US" sz="1800" dirty="0">
                <a:solidFill>
                  <a:srgbClr val="121212"/>
                </a:solidFill>
                <a:latin typeface="-apple-system"/>
              </a:rPr>
              <a:t>）</a:t>
            </a:r>
            <a:endParaRPr lang="en-US" altLang="zh-CN" sz="1800" dirty="0">
              <a:solidFill>
                <a:srgbClr val="121212"/>
              </a:solidFill>
              <a:latin typeface="-apple-system"/>
            </a:endParaRPr>
          </a:p>
          <a:p>
            <a:pPr>
              <a:lnSpc>
                <a:spcPct val="100000"/>
              </a:lnSpc>
            </a:pPr>
            <a:r>
              <a:rPr lang="zh-CN" altLang="en-US" sz="1800" dirty="0"/>
              <a:t>网络中的每个层使用一个可以微分的函数将激活数据从一个层传递到另一个层。卷积神经网络主要由三种类型的层构成：</a:t>
            </a:r>
            <a:r>
              <a:rPr lang="zh-CN" altLang="en-US" sz="1800" b="1" dirty="0"/>
              <a:t>卷积层</a:t>
            </a:r>
            <a:r>
              <a:rPr lang="zh-CN" altLang="en-US" sz="1800" dirty="0"/>
              <a:t>，</a:t>
            </a:r>
            <a:r>
              <a:rPr lang="zh-CN" altLang="en-US" sz="1800" b="1" dirty="0"/>
              <a:t>池化层</a:t>
            </a:r>
            <a:r>
              <a:rPr lang="en-US" altLang="zh-CN" sz="1800" dirty="0"/>
              <a:t>(</a:t>
            </a:r>
            <a:r>
              <a:rPr lang="zh-CN" altLang="en-US" sz="1800" dirty="0"/>
              <a:t>亦或汇聚层</a:t>
            </a:r>
            <a:r>
              <a:rPr lang="en-US" altLang="zh-CN" sz="1800" dirty="0"/>
              <a:t>, Pooling)</a:t>
            </a:r>
            <a:r>
              <a:rPr lang="zh-CN" altLang="en-US" sz="1800" dirty="0"/>
              <a:t>，</a:t>
            </a:r>
            <a:r>
              <a:rPr lang="zh-CN" altLang="en-US" sz="1800" b="1" dirty="0"/>
              <a:t>全连接层</a:t>
            </a:r>
            <a:r>
              <a:rPr lang="zh-CN" altLang="en-US" sz="1800" dirty="0"/>
              <a:t>（全连接层和常规神经网络中的一样）（</a:t>
            </a:r>
            <a:r>
              <a:rPr lang="zh-CN" altLang="en-US" sz="1800" dirty="0">
                <a:solidFill>
                  <a:schemeClr val="accent1"/>
                </a:solidFill>
                <a:latin typeface="-apple-system"/>
              </a:rPr>
              <a:t>图右</a:t>
            </a:r>
            <a:r>
              <a:rPr lang="zh-CN" altLang="en-US" sz="1800" dirty="0"/>
              <a:t>）</a:t>
            </a:r>
            <a:endParaRPr lang="en-US" altLang="zh-CN" sz="1800" dirty="0"/>
          </a:p>
          <a:p>
            <a:pPr lvl="3"/>
            <a:endParaRPr lang="en-US" altLang="zh-CN" dirty="0"/>
          </a:p>
        </p:txBody>
      </p:sp>
      <p:pic>
        <p:nvPicPr>
          <p:cNvPr id="12" name="图片 11">
            <a:extLst>
              <a:ext uri="{FF2B5EF4-FFF2-40B4-BE49-F238E27FC236}">
                <a16:creationId xmlns:a16="http://schemas.microsoft.com/office/drawing/2014/main" id="{AD6D3A43-90E5-4B1E-A623-D30C54ED2626}"/>
              </a:ext>
            </a:extLst>
          </p:cNvPr>
          <p:cNvPicPr>
            <a:picLocks noChangeAspect="1"/>
          </p:cNvPicPr>
          <p:nvPr/>
        </p:nvPicPr>
        <p:blipFill>
          <a:blip r:embed="rId2"/>
          <a:stretch>
            <a:fillRect/>
          </a:stretch>
        </p:blipFill>
        <p:spPr>
          <a:xfrm>
            <a:off x="3867602" y="3979652"/>
            <a:ext cx="4736648" cy="2269644"/>
          </a:xfrm>
          <a:prstGeom prst="rect">
            <a:avLst/>
          </a:prstGeom>
        </p:spPr>
      </p:pic>
      <p:pic>
        <p:nvPicPr>
          <p:cNvPr id="14" name="图片 13">
            <a:extLst>
              <a:ext uri="{FF2B5EF4-FFF2-40B4-BE49-F238E27FC236}">
                <a16:creationId xmlns:a16="http://schemas.microsoft.com/office/drawing/2014/main" id="{E00D3A2D-204A-4D75-934F-BFA0D315AA3B}"/>
              </a:ext>
            </a:extLst>
          </p:cNvPr>
          <p:cNvPicPr>
            <a:picLocks noChangeAspect="1"/>
          </p:cNvPicPr>
          <p:nvPr/>
        </p:nvPicPr>
        <p:blipFill rotWithShape="1">
          <a:blip r:embed="rId3"/>
          <a:srcRect l="49533" r="-517"/>
          <a:stretch/>
        </p:blipFill>
        <p:spPr>
          <a:xfrm>
            <a:off x="467543" y="4169072"/>
            <a:ext cx="3199941" cy="1453164"/>
          </a:xfrm>
          <a:prstGeom prst="rect">
            <a:avLst/>
          </a:prstGeom>
        </p:spPr>
      </p:pic>
    </p:spTree>
    <p:extLst>
      <p:ext uri="{BB962C8B-B14F-4D97-AF65-F5344CB8AC3E}">
        <p14:creationId xmlns:p14="http://schemas.microsoft.com/office/powerpoint/2010/main" val="107233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a:extLst>
              <a:ext uri="{FF2B5EF4-FFF2-40B4-BE49-F238E27FC236}">
                <a16:creationId xmlns:a16="http://schemas.microsoft.com/office/drawing/2014/main" id="{452D3F31-89AD-4752-9356-9F8C61F0E9AB}"/>
              </a:ext>
            </a:extLst>
          </p:cNvPr>
          <p:cNvSpPr>
            <a:spLocks noChangeArrowheads="1"/>
          </p:cNvSpPr>
          <p:nvPr/>
        </p:nvSpPr>
        <p:spPr bwMode="auto">
          <a:xfrm>
            <a:off x="620605" y="1095781"/>
            <a:ext cx="996777" cy="1196767"/>
          </a:xfrm>
          <a:prstGeom prst="rect">
            <a:avLst/>
          </a:prstGeom>
          <a:solidFill>
            <a:srgbClr val="024C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32" name="Freeform 6">
            <a:extLst>
              <a:ext uri="{FF2B5EF4-FFF2-40B4-BE49-F238E27FC236}">
                <a16:creationId xmlns:a16="http://schemas.microsoft.com/office/drawing/2014/main" id="{675A4C33-BBE1-46BB-B723-EF73CF2E4607}"/>
              </a:ext>
            </a:extLst>
          </p:cNvPr>
          <p:cNvSpPr>
            <a:spLocks/>
          </p:cNvSpPr>
          <p:nvPr/>
        </p:nvSpPr>
        <p:spPr bwMode="auto">
          <a:xfrm>
            <a:off x="760281" y="1287835"/>
            <a:ext cx="761868" cy="958684"/>
          </a:xfrm>
          <a:custGeom>
            <a:avLst/>
            <a:gdLst>
              <a:gd name="T0" fmla="*/ 2147483647 w 1173"/>
              <a:gd name="T1" fmla="*/ 2147483647 h 1472"/>
              <a:gd name="T2" fmla="*/ 2147483647 w 1173"/>
              <a:gd name="T3" fmla="*/ 2147483647 h 1472"/>
              <a:gd name="T4" fmla="*/ 2147483647 w 1173"/>
              <a:gd name="T5" fmla="*/ 2147483647 h 1472"/>
              <a:gd name="T6" fmla="*/ 2147483647 w 1173"/>
              <a:gd name="T7" fmla="*/ 2147483647 h 1472"/>
              <a:gd name="T8" fmla="*/ 2147483647 w 1173"/>
              <a:gd name="T9" fmla="*/ 2147483647 h 1472"/>
              <a:gd name="T10" fmla="*/ 2147483647 w 1173"/>
              <a:gd name="T11" fmla="*/ 1381985554 h 1472"/>
              <a:gd name="T12" fmla="*/ 0 w 1173"/>
              <a:gd name="T13" fmla="*/ 2147483647 h 1472"/>
              <a:gd name="T14" fmla="*/ 2147483647 w 1173"/>
              <a:gd name="T15" fmla="*/ 2147483647 h 1472"/>
              <a:gd name="T16" fmla="*/ 2147483647 w 1173"/>
              <a:gd name="T17" fmla="*/ 2147483647 h 1472"/>
              <a:gd name="T18" fmla="*/ 2147483647 w 1173"/>
              <a:gd name="T19" fmla="*/ 2147483647 h 1472"/>
              <a:gd name="T20" fmla="*/ 2147483647 w 1173"/>
              <a:gd name="T21" fmla="*/ 2147483647 h 1472"/>
              <a:gd name="T22" fmla="*/ 2147483647 w 1173"/>
              <a:gd name="T23" fmla="*/ 2147483647 h 1472"/>
              <a:gd name="T24" fmla="*/ 2147483647 w 1173"/>
              <a:gd name="T25" fmla="*/ 2147483647 h 1472"/>
              <a:gd name="T26" fmla="*/ 2147483647 w 1173"/>
              <a:gd name="T27" fmla="*/ 2147483647 h 1472"/>
              <a:gd name="T28" fmla="*/ 2147483647 w 1173"/>
              <a:gd name="T29" fmla="*/ 2147483647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33" name="Freeform 7">
            <a:extLst>
              <a:ext uri="{FF2B5EF4-FFF2-40B4-BE49-F238E27FC236}">
                <a16:creationId xmlns:a16="http://schemas.microsoft.com/office/drawing/2014/main" id="{6A2D95CF-F859-4FCF-BF41-B8A8D5505530}"/>
              </a:ext>
            </a:extLst>
          </p:cNvPr>
          <p:cNvSpPr>
            <a:spLocks noEditPoints="1"/>
          </p:cNvSpPr>
          <p:nvPr/>
        </p:nvSpPr>
        <p:spPr bwMode="auto">
          <a:xfrm>
            <a:off x="1709441" y="1916375"/>
            <a:ext cx="1423740" cy="290462"/>
          </a:xfrm>
          <a:custGeom>
            <a:avLst/>
            <a:gdLst>
              <a:gd name="T0" fmla="*/ 2147483647 w 2195"/>
              <a:gd name="T1" fmla="*/ 2147483647 h 445"/>
              <a:gd name="T2" fmla="*/ 2147483647 w 2195"/>
              <a:gd name="T3" fmla="*/ 2147483647 h 445"/>
              <a:gd name="T4" fmla="*/ 2147483647 w 2195"/>
              <a:gd name="T5" fmla="*/ 2147483647 h 445"/>
              <a:gd name="T6" fmla="*/ 2147483647 w 2195"/>
              <a:gd name="T7" fmla="*/ 2147483647 h 445"/>
              <a:gd name="T8" fmla="*/ 2147483647 w 2195"/>
              <a:gd name="T9" fmla="*/ 2147483647 h 445"/>
              <a:gd name="T10" fmla="*/ 2147483647 w 2195"/>
              <a:gd name="T11" fmla="*/ 2147483647 h 445"/>
              <a:gd name="T12" fmla="*/ 2147483647 w 2195"/>
              <a:gd name="T13" fmla="*/ 2147483647 h 445"/>
              <a:gd name="T14" fmla="*/ 2147483647 w 2195"/>
              <a:gd name="T15" fmla="*/ 2147483647 h 445"/>
              <a:gd name="T16" fmla="*/ 2147483647 w 2195"/>
              <a:gd name="T17" fmla="*/ 2147483647 h 445"/>
              <a:gd name="T18" fmla="*/ 2147483647 w 2195"/>
              <a:gd name="T19" fmla="*/ 2147483647 h 445"/>
              <a:gd name="T20" fmla="*/ 2147483647 w 2195"/>
              <a:gd name="T21" fmla="*/ 2147483647 h 445"/>
              <a:gd name="T22" fmla="*/ 2147483647 w 2195"/>
              <a:gd name="T23" fmla="*/ 2147483647 h 445"/>
              <a:gd name="T24" fmla="*/ 2147483647 w 2195"/>
              <a:gd name="T25" fmla="*/ 2147483647 h 445"/>
              <a:gd name="T26" fmla="*/ 2147483647 w 2195"/>
              <a:gd name="T27" fmla="*/ 2147483647 h 445"/>
              <a:gd name="T28" fmla="*/ 2147483647 w 2195"/>
              <a:gd name="T29" fmla="*/ 2147483647 h 445"/>
              <a:gd name="T30" fmla="*/ 2147483647 w 2195"/>
              <a:gd name="T31" fmla="*/ 2147483647 h 445"/>
              <a:gd name="T32" fmla="*/ 2147483647 w 2195"/>
              <a:gd name="T33" fmla="*/ 2147483647 h 445"/>
              <a:gd name="T34" fmla="*/ 2147483647 w 2195"/>
              <a:gd name="T35" fmla="*/ 2147483647 h 445"/>
              <a:gd name="T36" fmla="*/ 2147483647 w 2195"/>
              <a:gd name="T37" fmla="*/ 2147483647 h 445"/>
              <a:gd name="T38" fmla="*/ 2147483647 w 2195"/>
              <a:gd name="T39" fmla="*/ 2147483647 h 445"/>
              <a:gd name="T40" fmla="*/ 2147483647 w 2195"/>
              <a:gd name="T41" fmla="*/ 2147483647 h 445"/>
              <a:gd name="T42" fmla="*/ 2147483647 w 2195"/>
              <a:gd name="T43" fmla="*/ 2147483647 h 445"/>
              <a:gd name="T44" fmla="*/ 2147483647 w 2195"/>
              <a:gd name="T45" fmla="*/ 2147483647 h 445"/>
              <a:gd name="T46" fmla="*/ 2147483647 w 2195"/>
              <a:gd name="T47" fmla="*/ 2147483647 h 445"/>
              <a:gd name="T48" fmla="*/ 2147483647 w 2195"/>
              <a:gd name="T49" fmla="*/ 2147483647 h 445"/>
              <a:gd name="T50" fmla="*/ 2147483647 w 2195"/>
              <a:gd name="T51" fmla="*/ 2147483647 h 445"/>
              <a:gd name="T52" fmla="*/ 2147483647 w 2195"/>
              <a:gd name="T53" fmla="*/ 2147483647 h 445"/>
              <a:gd name="T54" fmla="*/ 2147483647 w 2195"/>
              <a:gd name="T55" fmla="*/ 2147483647 h 445"/>
              <a:gd name="T56" fmla="*/ 2147483647 w 2195"/>
              <a:gd name="T57" fmla="*/ 2147483647 h 445"/>
              <a:gd name="T58" fmla="*/ 2147483647 w 2195"/>
              <a:gd name="T59" fmla="*/ 2147483647 h 445"/>
              <a:gd name="T60" fmla="*/ 2147483647 w 2195"/>
              <a:gd name="T61" fmla="*/ 2147483647 h 445"/>
              <a:gd name="T62" fmla="*/ 2147483647 w 2195"/>
              <a:gd name="T63" fmla="*/ 2147483647 h 445"/>
              <a:gd name="T64" fmla="*/ 2147483647 w 2195"/>
              <a:gd name="T65" fmla="*/ 2147483647 h 445"/>
              <a:gd name="T66" fmla="*/ 2147483647 w 2195"/>
              <a:gd name="T67" fmla="*/ 2147483647 h 445"/>
              <a:gd name="T68" fmla="*/ 2147483647 w 2195"/>
              <a:gd name="T69" fmla="*/ 2147483647 h 445"/>
              <a:gd name="T70" fmla="*/ 2147483647 w 2195"/>
              <a:gd name="T71" fmla="*/ 2147483647 h 445"/>
              <a:gd name="T72" fmla="*/ 2147483647 w 2195"/>
              <a:gd name="T73" fmla="*/ 2147483647 h 445"/>
              <a:gd name="T74" fmla="*/ 2147483647 w 2195"/>
              <a:gd name="T75" fmla="*/ 2147483647 h 445"/>
              <a:gd name="T76" fmla="*/ 2147483647 w 2195"/>
              <a:gd name="T77" fmla="*/ 2147483647 h 445"/>
              <a:gd name="T78" fmla="*/ 2147483647 w 2195"/>
              <a:gd name="T79" fmla="*/ 2147483647 h 445"/>
              <a:gd name="T80" fmla="*/ 2147483647 w 2195"/>
              <a:gd name="T81" fmla="*/ 2147483647 h 445"/>
              <a:gd name="T82" fmla="*/ 2147483647 w 2195"/>
              <a:gd name="T83" fmla="*/ 2147483647 h 445"/>
              <a:gd name="T84" fmla="*/ 2147483647 w 2195"/>
              <a:gd name="T85" fmla="*/ 2147483647 h 445"/>
              <a:gd name="T86" fmla="*/ 2147483647 w 2195"/>
              <a:gd name="T87" fmla="*/ 2147483647 h 445"/>
              <a:gd name="T88" fmla="*/ 2147483647 w 2195"/>
              <a:gd name="T89" fmla="*/ 2147483647 h 445"/>
              <a:gd name="T90" fmla="*/ 2147483647 w 2195"/>
              <a:gd name="T91" fmla="*/ 2147483647 h 445"/>
              <a:gd name="T92" fmla="*/ 2147483647 w 2195"/>
              <a:gd name="T93" fmla="*/ 2147483647 h 445"/>
              <a:gd name="T94" fmla="*/ 2147483647 w 2195"/>
              <a:gd name="T95" fmla="*/ 2147483647 h 445"/>
              <a:gd name="T96" fmla="*/ 2147483647 w 2195"/>
              <a:gd name="T97" fmla="*/ 2147483647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34" name="Freeform 8">
            <a:extLst>
              <a:ext uri="{FF2B5EF4-FFF2-40B4-BE49-F238E27FC236}">
                <a16:creationId xmlns:a16="http://schemas.microsoft.com/office/drawing/2014/main" id="{D4A5CA4A-CA7C-4054-A399-151221F13709}"/>
              </a:ext>
            </a:extLst>
          </p:cNvPr>
          <p:cNvSpPr>
            <a:spLocks noEditPoints="1"/>
          </p:cNvSpPr>
          <p:nvPr/>
        </p:nvSpPr>
        <p:spPr bwMode="auto">
          <a:xfrm>
            <a:off x="1795152" y="1183079"/>
            <a:ext cx="1368187" cy="642825"/>
          </a:xfrm>
          <a:custGeom>
            <a:avLst/>
            <a:gdLst>
              <a:gd name="T0" fmla="*/ 2147483647 w 2109"/>
              <a:gd name="T1" fmla="*/ 0 h 986"/>
              <a:gd name="T2" fmla="*/ 2147483647 w 2109"/>
              <a:gd name="T3" fmla="*/ 2147483647 h 986"/>
              <a:gd name="T4" fmla="*/ 2147483647 w 2109"/>
              <a:gd name="T5" fmla="*/ 2147483647 h 986"/>
              <a:gd name="T6" fmla="*/ 0 w 2109"/>
              <a:gd name="T7" fmla="*/ 2147483647 h 986"/>
              <a:gd name="T8" fmla="*/ 2147483647 w 2109"/>
              <a:gd name="T9" fmla="*/ 2147483647 h 986"/>
              <a:gd name="T10" fmla="*/ 2147483647 w 2109"/>
              <a:gd name="T11" fmla="*/ 2147483647 h 986"/>
              <a:gd name="T12" fmla="*/ 2147483647 w 2109"/>
              <a:gd name="T13" fmla="*/ 2147483647 h 986"/>
              <a:gd name="T14" fmla="*/ 2147483647 w 2109"/>
              <a:gd name="T15" fmla="*/ 2147483647 h 986"/>
              <a:gd name="T16" fmla="*/ 2147483647 w 2109"/>
              <a:gd name="T17" fmla="*/ 2147483647 h 986"/>
              <a:gd name="T18" fmla="*/ 2147483647 w 2109"/>
              <a:gd name="T19" fmla="*/ 2147483647 h 986"/>
              <a:gd name="T20" fmla="*/ 2147483647 w 2109"/>
              <a:gd name="T21" fmla="*/ 2147483647 h 986"/>
              <a:gd name="T22" fmla="*/ 2147483647 w 2109"/>
              <a:gd name="T23" fmla="*/ 2147483647 h 986"/>
              <a:gd name="T24" fmla="*/ 2147483647 w 2109"/>
              <a:gd name="T25" fmla="*/ 2147483647 h 986"/>
              <a:gd name="T26" fmla="*/ 2147483647 w 2109"/>
              <a:gd name="T27" fmla="*/ 2147483647 h 986"/>
              <a:gd name="T28" fmla="*/ 2147483647 w 2109"/>
              <a:gd name="T29" fmla="*/ 2147483647 h 986"/>
              <a:gd name="T30" fmla="*/ 2147483647 w 2109"/>
              <a:gd name="T31" fmla="*/ 2147483647 h 986"/>
              <a:gd name="T32" fmla="*/ 2147483647 w 2109"/>
              <a:gd name="T33" fmla="*/ 2147483647 h 986"/>
              <a:gd name="T34" fmla="*/ 2147483647 w 2109"/>
              <a:gd name="T35" fmla="*/ 2147483647 h 986"/>
              <a:gd name="T36" fmla="*/ 2147483647 w 2109"/>
              <a:gd name="T37" fmla="*/ 2147483647 h 986"/>
              <a:gd name="T38" fmla="*/ 2147483647 w 2109"/>
              <a:gd name="T39" fmla="*/ 2147483647 h 986"/>
              <a:gd name="T40" fmla="*/ 2147483647 w 2109"/>
              <a:gd name="T41" fmla="*/ 2147483647 h 986"/>
              <a:gd name="T42" fmla="*/ 2147483647 w 2109"/>
              <a:gd name="T43" fmla="*/ 2147483647 h 986"/>
              <a:gd name="T44" fmla="*/ 2147483647 w 2109"/>
              <a:gd name="T45" fmla="*/ 2147483647 h 986"/>
              <a:gd name="T46" fmla="*/ 2147483647 w 2109"/>
              <a:gd name="T47" fmla="*/ 1386119355 h 986"/>
              <a:gd name="T48" fmla="*/ 2147483647 w 2109"/>
              <a:gd name="T49" fmla="*/ 2147483647 h 986"/>
              <a:gd name="T50" fmla="*/ 2147483647 w 2109"/>
              <a:gd name="T51" fmla="*/ 2147483647 h 986"/>
              <a:gd name="T52" fmla="*/ 2147483647 w 2109"/>
              <a:gd name="T53" fmla="*/ 2147483647 h 986"/>
              <a:gd name="T54" fmla="*/ 2147483647 w 2109"/>
              <a:gd name="T55" fmla="*/ 2147483647 h 986"/>
              <a:gd name="T56" fmla="*/ 2147483647 w 2109"/>
              <a:gd name="T57" fmla="*/ 2147483647 h 986"/>
              <a:gd name="T58" fmla="*/ 2147483647 w 2109"/>
              <a:gd name="T59" fmla="*/ 2147483647 h 986"/>
              <a:gd name="T60" fmla="*/ 2147483647 w 2109"/>
              <a:gd name="T61" fmla="*/ 2147483647 h 986"/>
              <a:gd name="T62" fmla="*/ 2147483647 w 2109"/>
              <a:gd name="T63" fmla="*/ 2147483647 h 986"/>
              <a:gd name="T64" fmla="*/ 2147483647 w 2109"/>
              <a:gd name="T65" fmla="*/ 2147483647 h 986"/>
              <a:gd name="T66" fmla="*/ 2147483647 w 2109"/>
              <a:gd name="T67" fmla="*/ 214748364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35" name="Freeform 9">
            <a:extLst>
              <a:ext uri="{FF2B5EF4-FFF2-40B4-BE49-F238E27FC236}">
                <a16:creationId xmlns:a16="http://schemas.microsoft.com/office/drawing/2014/main" id="{43832B87-CBCA-4746-ADCF-ECC19633D9C2}"/>
              </a:ext>
            </a:extLst>
          </p:cNvPr>
          <p:cNvSpPr>
            <a:spLocks noEditPoints="1"/>
          </p:cNvSpPr>
          <p:nvPr/>
        </p:nvSpPr>
        <p:spPr bwMode="auto">
          <a:xfrm>
            <a:off x="3379202" y="983088"/>
            <a:ext cx="115867" cy="5039437"/>
          </a:xfrm>
          <a:custGeom>
            <a:avLst/>
            <a:gdLst>
              <a:gd name="T0" fmla="*/ 0 w 153"/>
              <a:gd name="T1" fmla="*/ 0 h 6522"/>
              <a:gd name="T2" fmla="*/ 2147483647 w 153"/>
              <a:gd name="T3" fmla="*/ 0 h 6522"/>
              <a:gd name="T4" fmla="*/ 2147483647 w 153"/>
              <a:gd name="T5" fmla="*/ 2147483647 h 6522"/>
              <a:gd name="T6" fmla="*/ 0 w 153"/>
              <a:gd name="T7" fmla="*/ 2147483647 h 6522"/>
              <a:gd name="T8" fmla="*/ 0 w 153"/>
              <a:gd name="T9" fmla="*/ 0 h 6522"/>
              <a:gd name="T10" fmla="*/ 2147483647 w 153"/>
              <a:gd name="T11" fmla="*/ 0 h 6522"/>
              <a:gd name="T12" fmla="*/ 2147483647 w 153"/>
              <a:gd name="T13" fmla="*/ 0 h 6522"/>
              <a:gd name="T14" fmla="*/ 2147483647 w 153"/>
              <a:gd name="T15" fmla="*/ 2147483647 h 6522"/>
              <a:gd name="T16" fmla="*/ 2147483647 w 153"/>
              <a:gd name="T17" fmla="*/ 2147483647 h 6522"/>
              <a:gd name="T18" fmla="*/ 2147483647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36" name="Freeform 10">
            <a:extLst>
              <a:ext uri="{FF2B5EF4-FFF2-40B4-BE49-F238E27FC236}">
                <a16:creationId xmlns:a16="http://schemas.microsoft.com/office/drawing/2014/main" id="{06A7A7C0-D5F1-4166-AC1A-C5248048E9D0}"/>
              </a:ext>
            </a:extLst>
          </p:cNvPr>
          <p:cNvSpPr>
            <a:spLocks/>
          </p:cNvSpPr>
          <p:nvPr/>
        </p:nvSpPr>
        <p:spPr bwMode="auto">
          <a:xfrm>
            <a:off x="3820450" y="1143397"/>
            <a:ext cx="4485496" cy="638064"/>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grpSp>
        <p:nvGrpSpPr>
          <p:cNvPr id="37" name="组合 58">
            <a:extLst>
              <a:ext uri="{FF2B5EF4-FFF2-40B4-BE49-F238E27FC236}">
                <a16:creationId xmlns:a16="http://schemas.microsoft.com/office/drawing/2014/main" id="{A7CFD67C-5E89-464A-B7B3-9C40F2882115}"/>
              </a:ext>
            </a:extLst>
          </p:cNvPr>
          <p:cNvGrpSpPr>
            <a:grpSpLocks/>
          </p:cNvGrpSpPr>
          <p:nvPr/>
        </p:nvGrpSpPr>
        <p:grpSpPr bwMode="auto">
          <a:xfrm>
            <a:off x="3923618" y="1198951"/>
            <a:ext cx="503151" cy="528545"/>
            <a:chOff x="0" y="0"/>
            <a:chExt cx="588963" cy="618440"/>
          </a:xfrm>
        </p:grpSpPr>
        <p:sp>
          <p:nvSpPr>
            <p:cNvPr id="38" name="Oval 16">
              <a:extLst>
                <a:ext uri="{FF2B5EF4-FFF2-40B4-BE49-F238E27FC236}">
                  <a16:creationId xmlns:a16="http://schemas.microsoft.com/office/drawing/2014/main" id="{CF98DE99-0309-44A3-9CED-DA575214B078}"/>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srgbClr val="024C89"/>
                </a:solidFill>
                <a:effectLst/>
                <a:uLnTx/>
                <a:uFillTx/>
              </a:endParaRPr>
            </a:p>
          </p:txBody>
        </p:sp>
        <p:sp>
          <p:nvSpPr>
            <p:cNvPr id="39" name="TextBox 60">
              <a:extLst>
                <a:ext uri="{FF2B5EF4-FFF2-40B4-BE49-F238E27FC236}">
                  <a16:creationId xmlns:a16="http://schemas.microsoft.com/office/drawing/2014/main" id="{3020596B-3E0E-4F30-99B4-1C8D7F5F484E}"/>
                </a:ext>
              </a:extLst>
            </p:cNvPr>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799" b="1" i="0" u="none" strike="noStrike" kern="0" cap="none" spc="0" normalizeH="0" baseline="0" noProof="0">
                  <a:ln>
                    <a:noFill/>
                  </a:ln>
                  <a:solidFill>
                    <a:srgbClr val="024C89"/>
                  </a:solidFill>
                  <a:effectLst/>
                  <a:uLnTx/>
                  <a:uFillTx/>
                  <a:latin typeface="微软雅黑" pitchFamily="34" charset="-122"/>
                  <a:ea typeface="微软雅黑" pitchFamily="34" charset="-122"/>
                </a:rPr>
                <a:t>1</a:t>
              </a:r>
              <a:endParaRPr kumimoji="0" lang="zh-CN" altLang="en-US" sz="2799" b="1" i="0" u="none" strike="noStrike" kern="0" cap="none" spc="0" normalizeH="0" baseline="0" noProof="0">
                <a:ln>
                  <a:noFill/>
                </a:ln>
                <a:solidFill>
                  <a:srgbClr val="024C89"/>
                </a:solidFill>
                <a:effectLst/>
                <a:uLnTx/>
                <a:uFillTx/>
                <a:latin typeface="微软雅黑" pitchFamily="34" charset="-122"/>
                <a:ea typeface="微软雅黑" pitchFamily="34" charset="-122"/>
              </a:endParaRPr>
            </a:p>
          </p:txBody>
        </p:sp>
      </p:grpSp>
      <p:sp>
        <p:nvSpPr>
          <p:cNvPr id="40" name="Freeform 10">
            <a:extLst>
              <a:ext uri="{FF2B5EF4-FFF2-40B4-BE49-F238E27FC236}">
                <a16:creationId xmlns:a16="http://schemas.microsoft.com/office/drawing/2014/main" id="{455C41A6-E4BD-498E-A663-E69B000B5E64}"/>
              </a:ext>
            </a:extLst>
          </p:cNvPr>
          <p:cNvSpPr>
            <a:spLocks/>
          </p:cNvSpPr>
          <p:nvPr/>
        </p:nvSpPr>
        <p:spPr bwMode="auto">
          <a:xfrm>
            <a:off x="3820450" y="2502954"/>
            <a:ext cx="4485496" cy="638064"/>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grpSp>
        <p:nvGrpSpPr>
          <p:cNvPr id="41" name="组合 62">
            <a:extLst>
              <a:ext uri="{FF2B5EF4-FFF2-40B4-BE49-F238E27FC236}">
                <a16:creationId xmlns:a16="http://schemas.microsoft.com/office/drawing/2014/main" id="{73E230B2-57A3-4093-A345-AF3FDBEAC2D2}"/>
              </a:ext>
            </a:extLst>
          </p:cNvPr>
          <p:cNvGrpSpPr>
            <a:grpSpLocks/>
          </p:cNvGrpSpPr>
          <p:nvPr/>
        </p:nvGrpSpPr>
        <p:grpSpPr bwMode="auto">
          <a:xfrm>
            <a:off x="3923618" y="2558506"/>
            <a:ext cx="503151" cy="528546"/>
            <a:chOff x="0" y="0"/>
            <a:chExt cx="588963" cy="618440"/>
          </a:xfrm>
        </p:grpSpPr>
        <p:sp>
          <p:nvSpPr>
            <p:cNvPr id="42" name="Oval 16">
              <a:extLst>
                <a:ext uri="{FF2B5EF4-FFF2-40B4-BE49-F238E27FC236}">
                  <a16:creationId xmlns:a16="http://schemas.microsoft.com/office/drawing/2014/main" id="{6A8127EE-EB92-4CDC-A0AC-9E3698864483}"/>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srgbClr val="024C89"/>
                </a:solidFill>
                <a:effectLst/>
                <a:uLnTx/>
                <a:uFillTx/>
              </a:endParaRPr>
            </a:p>
          </p:txBody>
        </p:sp>
        <p:sp>
          <p:nvSpPr>
            <p:cNvPr id="43" name="TextBox 64">
              <a:extLst>
                <a:ext uri="{FF2B5EF4-FFF2-40B4-BE49-F238E27FC236}">
                  <a16:creationId xmlns:a16="http://schemas.microsoft.com/office/drawing/2014/main" id="{04B73AA7-23D4-4A5E-A783-C8CD8946F7B7}"/>
                </a:ext>
              </a:extLst>
            </p:cNvPr>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799" b="1" i="0" u="none" strike="noStrike" kern="0" cap="none" spc="0" normalizeH="0" baseline="0" noProof="0">
                  <a:ln>
                    <a:noFill/>
                  </a:ln>
                  <a:solidFill>
                    <a:srgbClr val="024C89"/>
                  </a:solidFill>
                  <a:effectLst/>
                  <a:uLnTx/>
                  <a:uFillTx/>
                  <a:latin typeface="微软雅黑" pitchFamily="34" charset="-122"/>
                  <a:ea typeface="微软雅黑" pitchFamily="34" charset="-122"/>
                </a:rPr>
                <a:t>2</a:t>
              </a:r>
              <a:endParaRPr kumimoji="0" lang="zh-CN" altLang="en-US" sz="2799" b="1" i="0" u="none" strike="noStrike" kern="0" cap="none" spc="0" normalizeH="0" baseline="0" noProof="0">
                <a:ln>
                  <a:noFill/>
                </a:ln>
                <a:solidFill>
                  <a:srgbClr val="024C89"/>
                </a:solidFill>
                <a:effectLst/>
                <a:uLnTx/>
                <a:uFillTx/>
                <a:latin typeface="微软雅黑" pitchFamily="34" charset="-122"/>
                <a:ea typeface="微软雅黑" pitchFamily="34" charset="-122"/>
              </a:endParaRPr>
            </a:p>
          </p:txBody>
        </p:sp>
      </p:grpSp>
      <p:sp>
        <p:nvSpPr>
          <p:cNvPr id="44" name="Freeform 10">
            <a:extLst>
              <a:ext uri="{FF2B5EF4-FFF2-40B4-BE49-F238E27FC236}">
                <a16:creationId xmlns:a16="http://schemas.microsoft.com/office/drawing/2014/main" id="{9362AF66-FF5C-4533-8DE1-056E91878A9E}"/>
              </a:ext>
            </a:extLst>
          </p:cNvPr>
          <p:cNvSpPr>
            <a:spLocks/>
          </p:cNvSpPr>
          <p:nvPr/>
        </p:nvSpPr>
        <p:spPr bwMode="auto">
          <a:xfrm>
            <a:off x="3820450" y="3798873"/>
            <a:ext cx="4485496" cy="638064"/>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grpSp>
        <p:nvGrpSpPr>
          <p:cNvPr id="45" name="组合 71">
            <a:extLst>
              <a:ext uri="{FF2B5EF4-FFF2-40B4-BE49-F238E27FC236}">
                <a16:creationId xmlns:a16="http://schemas.microsoft.com/office/drawing/2014/main" id="{14D60C63-1B8A-4588-B005-9E4D38D88063}"/>
              </a:ext>
            </a:extLst>
          </p:cNvPr>
          <p:cNvGrpSpPr>
            <a:grpSpLocks/>
          </p:cNvGrpSpPr>
          <p:nvPr/>
        </p:nvGrpSpPr>
        <p:grpSpPr bwMode="auto">
          <a:xfrm>
            <a:off x="3923618" y="3854425"/>
            <a:ext cx="503151" cy="526959"/>
            <a:chOff x="0" y="0"/>
            <a:chExt cx="588963" cy="618440"/>
          </a:xfrm>
        </p:grpSpPr>
        <p:sp>
          <p:nvSpPr>
            <p:cNvPr id="46" name="Oval 16">
              <a:extLst>
                <a:ext uri="{FF2B5EF4-FFF2-40B4-BE49-F238E27FC236}">
                  <a16:creationId xmlns:a16="http://schemas.microsoft.com/office/drawing/2014/main" id="{C629107D-B026-49C4-96C8-4BF255948EEB}"/>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srgbClr val="024C89"/>
                </a:solidFill>
                <a:effectLst/>
                <a:uLnTx/>
                <a:uFillTx/>
              </a:endParaRPr>
            </a:p>
          </p:txBody>
        </p:sp>
        <p:sp>
          <p:nvSpPr>
            <p:cNvPr id="47" name="TextBox 78">
              <a:extLst>
                <a:ext uri="{FF2B5EF4-FFF2-40B4-BE49-F238E27FC236}">
                  <a16:creationId xmlns:a16="http://schemas.microsoft.com/office/drawing/2014/main" id="{21AECC81-53AE-4E78-8184-D508EBD5B9D8}"/>
                </a:ext>
              </a:extLst>
            </p:cNvPr>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799" b="1" i="0" u="none" strike="noStrike" kern="0" cap="none" spc="0" normalizeH="0" baseline="0" noProof="0">
                  <a:ln>
                    <a:noFill/>
                  </a:ln>
                  <a:solidFill>
                    <a:srgbClr val="024C89"/>
                  </a:solidFill>
                  <a:effectLst/>
                  <a:uLnTx/>
                  <a:uFillTx/>
                  <a:latin typeface="微软雅黑" pitchFamily="34" charset="-122"/>
                  <a:ea typeface="微软雅黑" pitchFamily="34" charset="-122"/>
                </a:rPr>
                <a:t>3</a:t>
              </a:r>
              <a:endParaRPr kumimoji="0" lang="zh-CN" altLang="en-US" sz="2799" b="1" i="0" u="none" strike="noStrike" kern="0" cap="none" spc="0" normalizeH="0" baseline="0" noProof="0">
                <a:ln>
                  <a:noFill/>
                </a:ln>
                <a:solidFill>
                  <a:srgbClr val="024C89"/>
                </a:solidFill>
                <a:effectLst/>
                <a:uLnTx/>
                <a:uFillTx/>
                <a:latin typeface="微软雅黑" pitchFamily="34" charset="-122"/>
                <a:ea typeface="微软雅黑" pitchFamily="34" charset="-122"/>
              </a:endParaRPr>
            </a:p>
          </p:txBody>
        </p:sp>
      </p:grpSp>
      <p:sp>
        <p:nvSpPr>
          <p:cNvPr id="48" name="Freeform 10">
            <a:extLst>
              <a:ext uri="{FF2B5EF4-FFF2-40B4-BE49-F238E27FC236}">
                <a16:creationId xmlns:a16="http://schemas.microsoft.com/office/drawing/2014/main" id="{50299074-C007-4FDC-909D-8D3F7BB8EE4B}"/>
              </a:ext>
            </a:extLst>
          </p:cNvPr>
          <p:cNvSpPr>
            <a:spLocks/>
          </p:cNvSpPr>
          <p:nvPr/>
        </p:nvSpPr>
        <p:spPr bwMode="auto">
          <a:xfrm>
            <a:off x="3820450" y="5156893"/>
            <a:ext cx="4485496" cy="638064"/>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grpSp>
        <p:nvGrpSpPr>
          <p:cNvPr id="49" name="组合 80">
            <a:extLst>
              <a:ext uri="{FF2B5EF4-FFF2-40B4-BE49-F238E27FC236}">
                <a16:creationId xmlns:a16="http://schemas.microsoft.com/office/drawing/2014/main" id="{33E4CAFC-157F-4A02-8538-A4CD7B1C9EF4}"/>
              </a:ext>
            </a:extLst>
          </p:cNvPr>
          <p:cNvGrpSpPr>
            <a:grpSpLocks/>
          </p:cNvGrpSpPr>
          <p:nvPr/>
        </p:nvGrpSpPr>
        <p:grpSpPr bwMode="auto">
          <a:xfrm>
            <a:off x="3923618" y="5212446"/>
            <a:ext cx="503151" cy="528545"/>
            <a:chOff x="0" y="0"/>
            <a:chExt cx="588963" cy="618440"/>
          </a:xfrm>
        </p:grpSpPr>
        <p:sp>
          <p:nvSpPr>
            <p:cNvPr id="50" name="Oval 16">
              <a:extLst>
                <a:ext uri="{FF2B5EF4-FFF2-40B4-BE49-F238E27FC236}">
                  <a16:creationId xmlns:a16="http://schemas.microsoft.com/office/drawing/2014/main" id="{9A57F4A0-79B6-43DD-8278-5393B3BEB00A}"/>
                </a:ext>
              </a:extLst>
            </p:cNvPr>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srgbClr val="024C89"/>
                </a:solidFill>
                <a:effectLst/>
                <a:uLnTx/>
                <a:uFillTx/>
              </a:endParaRPr>
            </a:p>
          </p:txBody>
        </p:sp>
        <p:sp>
          <p:nvSpPr>
            <p:cNvPr id="51" name="TextBox 82">
              <a:extLst>
                <a:ext uri="{FF2B5EF4-FFF2-40B4-BE49-F238E27FC236}">
                  <a16:creationId xmlns:a16="http://schemas.microsoft.com/office/drawing/2014/main" id="{89BE9EDD-155B-4347-8103-2738A97EAEA2}"/>
                </a:ext>
              </a:extLst>
            </p:cNvPr>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799" b="1" i="0" u="none" strike="noStrike" kern="0" cap="none" spc="0" normalizeH="0" baseline="0" noProof="0">
                  <a:ln>
                    <a:noFill/>
                  </a:ln>
                  <a:solidFill>
                    <a:srgbClr val="024C89"/>
                  </a:solidFill>
                  <a:effectLst/>
                  <a:uLnTx/>
                  <a:uFillTx/>
                  <a:latin typeface="微软雅黑" pitchFamily="34" charset="-122"/>
                  <a:ea typeface="微软雅黑" pitchFamily="34" charset="-122"/>
                </a:rPr>
                <a:t>4</a:t>
              </a:r>
              <a:endParaRPr kumimoji="0" lang="zh-CN" altLang="en-US" sz="2799" b="1" i="0" u="none" strike="noStrike" kern="0" cap="none" spc="0" normalizeH="0" baseline="0" noProof="0">
                <a:ln>
                  <a:noFill/>
                </a:ln>
                <a:solidFill>
                  <a:srgbClr val="024C89"/>
                </a:solidFill>
                <a:effectLst/>
                <a:uLnTx/>
                <a:uFillTx/>
                <a:latin typeface="微软雅黑" pitchFamily="34" charset="-122"/>
                <a:ea typeface="微软雅黑" pitchFamily="34" charset="-122"/>
              </a:endParaRPr>
            </a:p>
          </p:txBody>
        </p:sp>
      </p:grpSp>
      <p:sp>
        <p:nvSpPr>
          <p:cNvPr id="52" name="TextBox 91">
            <a:extLst>
              <a:ext uri="{FF2B5EF4-FFF2-40B4-BE49-F238E27FC236}">
                <a16:creationId xmlns:a16="http://schemas.microsoft.com/office/drawing/2014/main" id="{D0DD93D4-8665-4299-A06F-9E419C1B2427}"/>
              </a:ext>
            </a:extLst>
          </p:cNvPr>
          <p:cNvSpPr txBox="1">
            <a:spLocks noChangeArrowheads="1"/>
          </p:cNvSpPr>
          <p:nvPr/>
        </p:nvSpPr>
        <p:spPr bwMode="auto">
          <a:xfrm>
            <a:off x="4410898" y="1219583"/>
            <a:ext cx="332890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999">
                <a:solidFill>
                  <a:srgbClr val="FFFFFF"/>
                </a:solidFill>
                <a:latin typeface="微软雅黑" pitchFamily="34" charset="-122"/>
                <a:ea typeface="微软雅黑" pitchFamily="34" charset="-122"/>
              </a:rPr>
              <a:t>引言</a:t>
            </a:r>
          </a:p>
        </p:txBody>
      </p:sp>
      <p:sp>
        <p:nvSpPr>
          <p:cNvPr id="53" name="TextBox 92">
            <a:extLst>
              <a:ext uri="{FF2B5EF4-FFF2-40B4-BE49-F238E27FC236}">
                <a16:creationId xmlns:a16="http://schemas.microsoft.com/office/drawing/2014/main" id="{4FCAF8BF-03D0-46AC-9D1A-D40AB4854F2A}"/>
              </a:ext>
            </a:extLst>
          </p:cNvPr>
          <p:cNvSpPr txBox="1">
            <a:spLocks noChangeArrowheads="1"/>
          </p:cNvSpPr>
          <p:nvPr/>
        </p:nvSpPr>
        <p:spPr bwMode="auto">
          <a:xfrm>
            <a:off x="4410897" y="2575967"/>
            <a:ext cx="3463324" cy="55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999">
                <a:solidFill>
                  <a:srgbClr val="FFFFFF"/>
                </a:solidFill>
                <a:latin typeface="微软雅黑" pitchFamily="34" charset="-122"/>
                <a:ea typeface="微软雅黑" pitchFamily="34" charset="-122"/>
              </a:rPr>
              <a:t>数据集</a:t>
            </a:r>
          </a:p>
        </p:txBody>
      </p:sp>
      <p:sp>
        <p:nvSpPr>
          <p:cNvPr id="54" name="TextBox 93">
            <a:extLst>
              <a:ext uri="{FF2B5EF4-FFF2-40B4-BE49-F238E27FC236}">
                <a16:creationId xmlns:a16="http://schemas.microsoft.com/office/drawing/2014/main" id="{209373D7-51E6-4D4F-8AA9-8815FB997943}"/>
              </a:ext>
            </a:extLst>
          </p:cNvPr>
          <p:cNvSpPr txBox="1">
            <a:spLocks noChangeArrowheads="1"/>
          </p:cNvSpPr>
          <p:nvPr/>
        </p:nvSpPr>
        <p:spPr bwMode="auto">
          <a:xfrm>
            <a:off x="4410897" y="3840141"/>
            <a:ext cx="3904572" cy="55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999">
                <a:solidFill>
                  <a:srgbClr val="FFFFFF"/>
                </a:solidFill>
                <a:latin typeface="微软雅黑" pitchFamily="34" charset="-122"/>
                <a:ea typeface="微软雅黑" pitchFamily="34" charset="-122"/>
              </a:rPr>
              <a:t>机器学习识别</a:t>
            </a:r>
          </a:p>
        </p:txBody>
      </p:sp>
      <p:sp>
        <p:nvSpPr>
          <p:cNvPr id="55" name="TextBox 94">
            <a:extLst>
              <a:ext uri="{FF2B5EF4-FFF2-40B4-BE49-F238E27FC236}">
                <a16:creationId xmlns:a16="http://schemas.microsoft.com/office/drawing/2014/main" id="{5100FB61-88E2-44E5-81A7-ED25D325A3EC}"/>
              </a:ext>
            </a:extLst>
          </p:cNvPr>
          <p:cNvSpPr txBox="1">
            <a:spLocks noChangeArrowheads="1"/>
          </p:cNvSpPr>
          <p:nvPr/>
        </p:nvSpPr>
        <p:spPr bwMode="auto">
          <a:xfrm>
            <a:off x="4410896" y="5214032"/>
            <a:ext cx="3463324"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999">
                <a:solidFill>
                  <a:srgbClr val="FFFFFF"/>
                </a:solidFill>
                <a:latin typeface="微软雅黑" pitchFamily="34" charset="-122"/>
                <a:ea typeface="微软雅黑" pitchFamily="34" charset="-122"/>
              </a:rPr>
              <a:t>总结和展望</a:t>
            </a:r>
          </a:p>
        </p:txBody>
      </p:sp>
      <p:pic>
        <p:nvPicPr>
          <p:cNvPr id="56" name="Picture 2" descr="E:\我的文档\Nipic_6852949_20110401101000478152.png">
            <a:extLst>
              <a:ext uri="{FF2B5EF4-FFF2-40B4-BE49-F238E27FC236}">
                <a16:creationId xmlns:a16="http://schemas.microsoft.com/office/drawing/2014/main" id="{8188978F-09D1-4EF1-A1BE-4F34157C6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05" y="3992465"/>
            <a:ext cx="2042757" cy="22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546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组成</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en-US" altLang="zh-CN" b="1" dirty="0"/>
              <a:t>1. </a:t>
            </a:r>
            <a:r>
              <a:rPr lang="zh-CN" altLang="en-US" b="1" dirty="0"/>
              <a:t>卷积层</a:t>
            </a:r>
          </a:p>
          <a:p>
            <a:pPr>
              <a:lnSpc>
                <a:spcPct val="100000"/>
              </a:lnSpc>
            </a:pPr>
            <a:r>
              <a:rPr lang="zh-CN" altLang="en-US" sz="1800" dirty="0"/>
              <a:t>卷积层是构建卷积神经网络的核心层，它产生了网络中大部分的计算量</a:t>
            </a:r>
            <a:endParaRPr lang="en-US" altLang="zh-CN" sz="1800" dirty="0"/>
          </a:p>
          <a:p>
            <a:pPr>
              <a:lnSpc>
                <a:spcPct val="100000"/>
              </a:lnSpc>
            </a:pPr>
            <a:r>
              <a:rPr lang="zh-CN" altLang="en-US" sz="1800" dirty="0"/>
              <a:t>卷积层的参数是有一些可学习的滤波器集合构成的。每个滤波器在空间上（宽度和高度）都比较小，但是深度和输入数据一致</a:t>
            </a:r>
          </a:p>
          <a:p>
            <a:endParaRPr lang="zh-CN" altLang="en-US" dirty="0"/>
          </a:p>
          <a:p>
            <a:pPr marL="0" indent="0">
              <a:buNone/>
            </a:pPr>
            <a:endParaRPr lang="zh-CN" altLang="en-US" b="1" dirty="0"/>
          </a:p>
          <a:p>
            <a:pPr lvl="3"/>
            <a:endParaRPr lang="en-US" altLang="zh-CN" dirty="0"/>
          </a:p>
          <a:p>
            <a:pPr lvl="3"/>
            <a:endParaRPr lang="en-US" altLang="zh-CN" dirty="0"/>
          </a:p>
          <a:p>
            <a:pPr lvl="3"/>
            <a:endParaRPr lang="en-US" altLang="zh-CN" dirty="0"/>
          </a:p>
        </p:txBody>
      </p:sp>
      <p:pic>
        <p:nvPicPr>
          <p:cNvPr id="5" name="图片 4">
            <a:extLst>
              <a:ext uri="{FF2B5EF4-FFF2-40B4-BE49-F238E27FC236}">
                <a16:creationId xmlns:a16="http://schemas.microsoft.com/office/drawing/2014/main" id="{A0E0EAFB-751C-41FF-8BBC-92EC5DA564B2}"/>
              </a:ext>
            </a:extLst>
          </p:cNvPr>
          <p:cNvPicPr>
            <a:picLocks noChangeAspect="1"/>
          </p:cNvPicPr>
          <p:nvPr/>
        </p:nvPicPr>
        <p:blipFill>
          <a:blip r:embed="rId2"/>
          <a:stretch>
            <a:fillRect/>
          </a:stretch>
        </p:blipFill>
        <p:spPr>
          <a:xfrm>
            <a:off x="1825504" y="2910382"/>
            <a:ext cx="5492991" cy="1779495"/>
          </a:xfrm>
          <a:prstGeom prst="rect">
            <a:avLst/>
          </a:prstGeom>
        </p:spPr>
      </p:pic>
      <p:sp>
        <p:nvSpPr>
          <p:cNvPr id="6" name="矩形 5">
            <a:extLst>
              <a:ext uri="{FF2B5EF4-FFF2-40B4-BE49-F238E27FC236}">
                <a16:creationId xmlns:a16="http://schemas.microsoft.com/office/drawing/2014/main" id="{626EE510-BA1E-45C7-AFC3-73CEF6A205F8}"/>
              </a:ext>
            </a:extLst>
          </p:cNvPr>
          <p:cNvSpPr/>
          <p:nvPr/>
        </p:nvSpPr>
        <p:spPr>
          <a:xfrm>
            <a:off x="579645" y="5036614"/>
            <a:ext cx="7992888" cy="1107996"/>
          </a:xfrm>
          <a:prstGeom prst="rect">
            <a:avLst/>
          </a:prstGeom>
        </p:spPr>
        <p:txBody>
          <a:bodyPr wrap="square">
            <a:spAutoFit/>
          </a:bodyPr>
          <a:lstStyle/>
          <a:p>
            <a:r>
              <a:rPr lang="zh-CN" altLang="en-US" sz="1600" dirty="0">
                <a:solidFill>
                  <a:srgbClr val="121212"/>
                </a:solidFill>
                <a:latin typeface="楷体" panose="02010609060101010101" pitchFamily="49" charset="-122"/>
                <a:ea typeface="楷体" panose="02010609060101010101" pitchFamily="49" charset="-122"/>
              </a:rPr>
              <a:t>图左：假设输入数据体尺寸为</a:t>
            </a:r>
            <a:r>
              <a:rPr lang="en-US" altLang="zh-CN" sz="1600" dirty="0">
                <a:solidFill>
                  <a:srgbClr val="121212"/>
                </a:solidFill>
                <a:latin typeface="楷体" panose="02010609060101010101" pitchFamily="49" charset="-122"/>
                <a:ea typeface="楷体" panose="02010609060101010101" pitchFamily="49" charset="-122"/>
              </a:rPr>
              <a:t>[32x32x3]</a:t>
            </a:r>
            <a:r>
              <a:rPr lang="zh-CN" altLang="en-US" sz="1600" dirty="0">
                <a:solidFill>
                  <a:srgbClr val="121212"/>
                </a:solidFill>
                <a:latin typeface="楷体" panose="02010609060101010101" pitchFamily="49" charset="-122"/>
                <a:ea typeface="楷体" panose="02010609060101010101" pitchFamily="49" charset="-122"/>
              </a:rPr>
              <a:t>（比如</a:t>
            </a:r>
            <a:r>
              <a:rPr lang="en-US" altLang="zh-CN" sz="1600" dirty="0">
                <a:solidFill>
                  <a:srgbClr val="121212"/>
                </a:solidFill>
                <a:latin typeface="楷体" panose="02010609060101010101" pitchFamily="49" charset="-122"/>
                <a:ea typeface="楷体" panose="02010609060101010101" pitchFamily="49" charset="-122"/>
              </a:rPr>
              <a:t>CIFAR-10</a:t>
            </a:r>
            <a:r>
              <a:rPr lang="zh-CN" altLang="en-US" sz="1600" dirty="0">
                <a:solidFill>
                  <a:srgbClr val="121212"/>
                </a:solidFill>
                <a:latin typeface="楷体" panose="02010609060101010101" pitchFamily="49" charset="-122"/>
                <a:ea typeface="楷体" panose="02010609060101010101" pitchFamily="49" charset="-122"/>
              </a:rPr>
              <a:t>的</a:t>
            </a:r>
            <a:r>
              <a:rPr lang="en-US" altLang="zh-CN" sz="1600" dirty="0">
                <a:solidFill>
                  <a:srgbClr val="121212"/>
                </a:solidFill>
                <a:latin typeface="楷体" panose="02010609060101010101" pitchFamily="49" charset="-122"/>
                <a:ea typeface="楷体" panose="02010609060101010101" pitchFamily="49" charset="-122"/>
              </a:rPr>
              <a:t>RGB</a:t>
            </a:r>
            <a:r>
              <a:rPr lang="zh-CN" altLang="en-US" sz="1600" dirty="0">
                <a:solidFill>
                  <a:srgbClr val="121212"/>
                </a:solidFill>
                <a:latin typeface="楷体" panose="02010609060101010101" pitchFamily="49" charset="-122"/>
                <a:ea typeface="楷体" panose="02010609060101010101" pitchFamily="49" charset="-122"/>
              </a:rPr>
              <a:t>图像），如果感受野（或滤波器尺寸）是</a:t>
            </a:r>
            <a:r>
              <a:rPr lang="en-US" altLang="zh-CN" sz="1600" dirty="0">
                <a:solidFill>
                  <a:srgbClr val="121212"/>
                </a:solidFill>
                <a:latin typeface="楷体" panose="02010609060101010101" pitchFamily="49" charset="-122"/>
                <a:ea typeface="楷体" panose="02010609060101010101" pitchFamily="49" charset="-122"/>
              </a:rPr>
              <a:t>5x5</a:t>
            </a:r>
            <a:r>
              <a:rPr lang="zh-CN" altLang="en-US" sz="1600" dirty="0">
                <a:solidFill>
                  <a:srgbClr val="121212"/>
                </a:solidFill>
                <a:latin typeface="楷体" panose="02010609060101010101" pitchFamily="49" charset="-122"/>
                <a:ea typeface="楷体" panose="02010609060101010101" pitchFamily="49" charset="-122"/>
              </a:rPr>
              <a:t>，那么卷积层中的每个神经元会有输入数据体中</a:t>
            </a:r>
            <a:r>
              <a:rPr lang="en-US" altLang="zh-CN" sz="1600" dirty="0">
                <a:solidFill>
                  <a:srgbClr val="121212"/>
                </a:solidFill>
                <a:latin typeface="楷体" panose="02010609060101010101" pitchFamily="49" charset="-122"/>
                <a:ea typeface="楷体" panose="02010609060101010101" pitchFamily="49" charset="-122"/>
              </a:rPr>
              <a:t>[5x5x3]</a:t>
            </a:r>
            <a:r>
              <a:rPr lang="zh-CN" altLang="en-US" sz="1600" dirty="0">
                <a:solidFill>
                  <a:srgbClr val="121212"/>
                </a:solidFill>
                <a:latin typeface="楷体" panose="02010609060101010101" pitchFamily="49" charset="-122"/>
                <a:ea typeface="楷体" panose="02010609060101010101" pitchFamily="49" charset="-122"/>
              </a:rPr>
              <a:t>区域的权重，共</a:t>
            </a:r>
            <a:r>
              <a:rPr lang="en-US" altLang="zh-CN" sz="1600" dirty="0">
                <a:solidFill>
                  <a:srgbClr val="121212"/>
                </a:solidFill>
                <a:latin typeface="楷体" panose="02010609060101010101" pitchFamily="49" charset="-122"/>
                <a:ea typeface="楷体" panose="02010609060101010101" pitchFamily="49" charset="-122"/>
              </a:rPr>
              <a:t>5x5x3=75</a:t>
            </a:r>
            <a:r>
              <a:rPr lang="zh-CN" altLang="en-US" sz="1600" dirty="0">
                <a:solidFill>
                  <a:srgbClr val="121212"/>
                </a:solidFill>
                <a:latin typeface="楷体" panose="02010609060101010101" pitchFamily="49" charset="-122"/>
                <a:ea typeface="楷体" panose="02010609060101010101" pitchFamily="49" charset="-122"/>
              </a:rPr>
              <a:t>个权重（还要加一个偏差参数）</a:t>
            </a:r>
            <a:endParaRPr lang="en-US" altLang="zh-CN" sz="1600" dirty="0">
              <a:solidFill>
                <a:srgbClr val="121212"/>
              </a:solidFill>
              <a:latin typeface="楷体" panose="02010609060101010101" pitchFamily="49" charset="-122"/>
              <a:ea typeface="楷体" panose="02010609060101010101" pitchFamily="49" charset="-122"/>
            </a:endParaRPr>
          </a:p>
          <a:p>
            <a:r>
              <a:rPr lang="zh-CN" altLang="en-US" sz="1600" dirty="0">
                <a:solidFill>
                  <a:srgbClr val="121212"/>
                </a:solidFill>
                <a:latin typeface="楷体" panose="02010609060101010101" pitchFamily="49" charset="-122"/>
                <a:ea typeface="楷体" panose="02010609060101010101" pitchFamily="49" charset="-122"/>
              </a:rPr>
              <a:t>图右：</a:t>
            </a:r>
            <a:r>
              <a:rPr lang="zh-CN" altLang="en-US" sz="1600" dirty="0">
                <a:latin typeface="楷体" panose="02010609060101010101" pitchFamily="49" charset="-122"/>
                <a:ea typeface="楷体" panose="02010609060101010101" pitchFamily="49" charset="-122"/>
              </a:rPr>
              <a:t>神经元，用以计算权重和输入的内积，然后进行激活函数运算</a:t>
            </a:r>
          </a:p>
        </p:txBody>
      </p:sp>
    </p:spTree>
    <p:extLst>
      <p:ext uri="{BB962C8B-B14F-4D97-AF65-F5344CB8AC3E}">
        <p14:creationId xmlns:p14="http://schemas.microsoft.com/office/powerpoint/2010/main" val="1650230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组成</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en-US" altLang="zh-CN" b="1" dirty="0"/>
              <a:t>2. </a:t>
            </a:r>
            <a:r>
              <a:rPr lang="zh-CN" altLang="en-US" b="1" dirty="0"/>
              <a:t>池化层</a:t>
            </a:r>
            <a:r>
              <a:rPr lang="en-US" altLang="zh-CN" b="1" dirty="0"/>
              <a:t>/</a:t>
            </a:r>
            <a:r>
              <a:rPr lang="zh-CN" altLang="en-US" b="1" dirty="0"/>
              <a:t>汇聚层</a:t>
            </a:r>
          </a:p>
          <a:p>
            <a:r>
              <a:rPr lang="zh-CN" altLang="en-US" sz="1800" dirty="0"/>
              <a:t>通常，在连续的卷积层之间会周期性地插入一个汇聚层。它的作用是逐渐降低数据体的空间尺寸，这样的话就能减少网络中参数的数量，使得计算资源耗费变少，也能有效控制过拟合</a:t>
            </a:r>
            <a:endParaRPr lang="en-US" altLang="zh-CN" sz="1800" dirty="0"/>
          </a:p>
          <a:p>
            <a:r>
              <a:rPr lang="zh-CN" altLang="en-US" sz="1800" dirty="0">
                <a:solidFill>
                  <a:srgbClr val="121212"/>
                </a:solidFill>
                <a:latin typeface="-apple-system"/>
              </a:rPr>
              <a:t>汇聚层在输入数据体的每个深度切片上，独立地对其进行空间上的降采样</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zh-CN" altLang="en-US" dirty="0"/>
          </a:p>
          <a:p>
            <a:pPr marL="0" indent="0">
              <a:buNone/>
            </a:pPr>
            <a:endParaRPr lang="zh-CN" altLang="en-US" b="1" dirty="0"/>
          </a:p>
          <a:p>
            <a:pPr lvl="3"/>
            <a:endParaRPr lang="en-US" altLang="zh-CN" dirty="0"/>
          </a:p>
          <a:p>
            <a:pPr lvl="3"/>
            <a:endParaRPr lang="en-US" altLang="zh-CN" dirty="0"/>
          </a:p>
          <a:p>
            <a:pPr lvl="3"/>
            <a:endParaRPr lang="en-US" altLang="zh-CN" dirty="0"/>
          </a:p>
        </p:txBody>
      </p:sp>
      <p:pic>
        <p:nvPicPr>
          <p:cNvPr id="8" name="图片 7">
            <a:extLst>
              <a:ext uri="{FF2B5EF4-FFF2-40B4-BE49-F238E27FC236}">
                <a16:creationId xmlns:a16="http://schemas.microsoft.com/office/drawing/2014/main" id="{04B6087C-E207-4B77-BAF3-D541FD80CFFE}"/>
              </a:ext>
            </a:extLst>
          </p:cNvPr>
          <p:cNvPicPr>
            <a:picLocks noChangeAspect="1"/>
          </p:cNvPicPr>
          <p:nvPr/>
        </p:nvPicPr>
        <p:blipFill>
          <a:blip r:embed="rId2"/>
          <a:stretch>
            <a:fillRect/>
          </a:stretch>
        </p:blipFill>
        <p:spPr>
          <a:xfrm>
            <a:off x="1002362" y="2902583"/>
            <a:ext cx="7139276" cy="2148663"/>
          </a:xfrm>
          <a:prstGeom prst="rect">
            <a:avLst/>
          </a:prstGeom>
        </p:spPr>
      </p:pic>
      <p:sp>
        <p:nvSpPr>
          <p:cNvPr id="9" name="矩形 8">
            <a:extLst>
              <a:ext uri="{FF2B5EF4-FFF2-40B4-BE49-F238E27FC236}">
                <a16:creationId xmlns:a16="http://schemas.microsoft.com/office/drawing/2014/main" id="{6742DA72-E292-467A-AAC7-EF44154D64B4}"/>
              </a:ext>
            </a:extLst>
          </p:cNvPr>
          <p:cNvSpPr/>
          <p:nvPr/>
        </p:nvSpPr>
        <p:spPr>
          <a:xfrm>
            <a:off x="611560" y="5003377"/>
            <a:ext cx="8047252" cy="861774"/>
          </a:xfrm>
          <a:prstGeom prst="rect">
            <a:avLst/>
          </a:prstGeom>
        </p:spPr>
        <p:txBody>
          <a:bodyPr wrap="square">
            <a:spAutoFit/>
          </a:bodyPr>
          <a:lstStyle/>
          <a:p>
            <a:r>
              <a:rPr lang="zh-CN" altLang="en-US" sz="1600" dirty="0">
                <a:solidFill>
                  <a:srgbClr val="121212"/>
                </a:solidFill>
                <a:latin typeface="楷体" panose="02010609060101010101" pitchFamily="49" charset="-122"/>
                <a:ea typeface="楷体" panose="02010609060101010101" pitchFamily="49" charset="-122"/>
              </a:rPr>
              <a:t>图左：输入数据体尺寸</a:t>
            </a:r>
            <a:r>
              <a:rPr lang="en-US" altLang="zh-CN" sz="1600" dirty="0">
                <a:solidFill>
                  <a:srgbClr val="121212"/>
                </a:solidFill>
                <a:latin typeface="楷体" panose="02010609060101010101" pitchFamily="49" charset="-122"/>
                <a:ea typeface="楷体" panose="02010609060101010101" pitchFamily="49" charset="-122"/>
              </a:rPr>
              <a:t>[224x224x64]</a:t>
            </a:r>
            <a:r>
              <a:rPr lang="zh-CN" altLang="en-US" sz="1600" dirty="0">
                <a:solidFill>
                  <a:srgbClr val="121212"/>
                </a:solidFill>
                <a:latin typeface="楷体" panose="02010609060101010101" pitchFamily="49" charset="-122"/>
                <a:ea typeface="楷体" panose="02010609060101010101" pitchFamily="49" charset="-122"/>
              </a:rPr>
              <a:t>被降采样到了</a:t>
            </a:r>
            <a:r>
              <a:rPr lang="en-US" altLang="zh-CN" sz="1600" dirty="0">
                <a:solidFill>
                  <a:srgbClr val="121212"/>
                </a:solidFill>
                <a:latin typeface="楷体" panose="02010609060101010101" pitchFamily="49" charset="-122"/>
                <a:ea typeface="楷体" panose="02010609060101010101" pitchFamily="49" charset="-122"/>
              </a:rPr>
              <a:t>[112x112x64]</a:t>
            </a:r>
            <a:r>
              <a:rPr lang="zh-CN" altLang="en-US" sz="1600" dirty="0">
                <a:solidFill>
                  <a:srgbClr val="121212"/>
                </a:solidFill>
                <a:latin typeface="楷体" panose="02010609060101010101" pitchFamily="49" charset="-122"/>
                <a:ea typeface="楷体" panose="02010609060101010101" pitchFamily="49" charset="-122"/>
              </a:rPr>
              <a:t>，采取的滤波器尺寸是</a:t>
            </a:r>
            <a:r>
              <a:rPr lang="en-US" altLang="zh-CN" sz="1600" dirty="0">
                <a:solidFill>
                  <a:srgbClr val="121212"/>
                </a:solidFill>
                <a:latin typeface="楷体" panose="02010609060101010101" pitchFamily="49" charset="-122"/>
                <a:ea typeface="楷体" panose="02010609060101010101" pitchFamily="49" charset="-122"/>
              </a:rPr>
              <a:t>2</a:t>
            </a:r>
            <a:r>
              <a:rPr lang="zh-CN" altLang="en-US" sz="1600" dirty="0">
                <a:solidFill>
                  <a:srgbClr val="121212"/>
                </a:solidFill>
                <a:latin typeface="楷体" panose="02010609060101010101" pitchFamily="49" charset="-122"/>
                <a:ea typeface="楷体" panose="02010609060101010101" pitchFamily="49" charset="-122"/>
              </a:rPr>
              <a:t>，步长为</a:t>
            </a:r>
            <a:r>
              <a:rPr lang="en-US" altLang="zh-CN" sz="1600" dirty="0">
                <a:solidFill>
                  <a:srgbClr val="121212"/>
                </a:solidFill>
                <a:latin typeface="楷体" panose="02010609060101010101" pitchFamily="49" charset="-122"/>
                <a:ea typeface="楷体" panose="02010609060101010101" pitchFamily="49" charset="-122"/>
              </a:rPr>
              <a:t>2</a:t>
            </a:r>
            <a:r>
              <a:rPr lang="zh-CN" altLang="en-US" sz="1600" dirty="0">
                <a:solidFill>
                  <a:srgbClr val="121212"/>
                </a:solidFill>
                <a:latin typeface="楷体" panose="02010609060101010101" pitchFamily="49" charset="-122"/>
                <a:ea typeface="楷体" panose="02010609060101010101" pitchFamily="49" charset="-122"/>
              </a:rPr>
              <a:t>，而深度不变</a:t>
            </a:r>
            <a:endParaRPr lang="en-US" altLang="zh-CN" sz="1600" dirty="0">
              <a:solidFill>
                <a:srgbClr val="121212"/>
              </a:solidFill>
              <a:latin typeface="楷体" panose="02010609060101010101" pitchFamily="49" charset="-122"/>
              <a:ea typeface="楷体" panose="02010609060101010101" pitchFamily="49" charset="-122"/>
            </a:endParaRPr>
          </a:p>
          <a:p>
            <a:r>
              <a:rPr lang="zh-CN" altLang="en-US" sz="1600" dirty="0">
                <a:solidFill>
                  <a:srgbClr val="121212"/>
                </a:solidFill>
                <a:latin typeface="楷体" panose="02010609060101010101" pitchFamily="49" charset="-122"/>
                <a:ea typeface="楷体" panose="02010609060101010101" pitchFamily="49" charset="-122"/>
              </a:rPr>
              <a:t>图右：最常用的降采样操作是取最大值，也就是最大汇聚</a:t>
            </a:r>
            <a:endParaRPr lang="zh-CN" altLang="en-US" sz="1600"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A98F6D01-58C3-4E6E-AB4C-ABF006844EF6}"/>
              </a:ext>
            </a:extLst>
          </p:cNvPr>
          <p:cNvSpPr/>
          <p:nvPr/>
        </p:nvSpPr>
        <p:spPr>
          <a:xfrm>
            <a:off x="395536" y="5835657"/>
            <a:ext cx="9109012"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全连接层</a:t>
            </a:r>
            <a:r>
              <a:rPr lang="zh-CN" altLang="en-US" sz="2400" dirty="0"/>
              <a:t> </a:t>
            </a:r>
            <a:r>
              <a:rPr lang="zh-CN" altLang="en-US" dirty="0">
                <a:solidFill>
                  <a:srgbClr val="121212"/>
                </a:solidFill>
                <a:latin typeface="-apple-system"/>
                <a:ea typeface="微软雅黑" panose="020B0503020204020204" pitchFamily="34" charset="-122"/>
              </a:rPr>
              <a:t>神经元对于前一层中的所有激活数据是全部连接</a:t>
            </a:r>
          </a:p>
        </p:txBody>
      </p:sp>
    </p:spTree>
    <p:extLst>
      <p:ext uri="{BB962C8B-B14F-4D97-AF65-F5344CB8AC3E}">
        <p14:creationId xmlns:p14="http://schemas.microsoft.com/office/powerpoint/2010/main" val="45817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en-US" altLang="zh-CN" b="1" dirty="0"/>
              <a:t>1.  </a:t>
            </a:r>
            <a:r>
              <a:rPr lang="en-US" altLang="zh-CN" b="1" dirty="0" err="1"/>
              <a:t>LeNet</a:t>
            </a:r>
            <a:r>
              <a:rPr lang="zh-CN" altLang="en-US" dirty="0"/>
              <a:t>： </a:t>
            </a:r>
            <a:endParaRPr lang="en-US" altLang="zh-CN" dirty="0"/>
          </a:p>
          <a:p>
            <a:pPr>
              <a:lnSpc>
                <a:spcPct val="100000"/>
              </a:lnSpc>
            </a:pPr>
            <a:r>
              <a:rPr lang="zh-CN" altLang="en-US" sz="1800" dirty="0"/>
              <a:t>第一个成功的卷积神经网络应用，由</a:t>
            </a:r>
            <a:r>
              <a:rPr lang="en-US" altLang="zh-CN" sz="1800" dirty="0"/>
              <a:t>Yann </a:t>
            </a:r>
            <a:r>
              <a:rPr lang="en-US" altLang="zh-CN" sz="1800" dirty="0" err="1"/>
              <a:t>LeCun</a:t>
            </a:r>
            <a:r>
              <a:rPr lang="zh-CN" altLang="en-US" sz="1800" dirty="0"/>
              <a:t>在</a:t>
            </a:r>
            <a:r>
              <a:rPr lang="en-US" altLang="zh-CN" sz="1800" dirty="0"/>
              <a:t>1990</a:t>
            </a:r>
            <a:r>
              <a:rPr lang="zh-CN" altLang="en-US" sz="1800" dirty="0"/>
              <a:t>年代实现</a:t>
            </a:r>
            <a:endParaRPr lang="en-US" altLang="zh-CN" sz="1800" dirty="0"/>
          </a:p>
          <a:p>
            <a:pPr>
              <a:lnSpc>
                <a:spcPct val="100000"/>
              </a:lnSpc>
            </a:pPr>
            <a:r>
              <a:rPr lang="zh-CN" altLang="en-US" sz="1800" dirty="0"/>
              <a:t>其最著名的应用是被多家银行用于识别以 </a:t>
            </a:r>
            <a:r>
              <a:rPr lang="en-US" altLang="zh-CN" sz="1800" dirty="0"/>
              <a:t>32x32 </a:t>
            </a:r>
            <a:r>
              <a:rPr lang="zh-CN" altLang="en-US" sz="1800" dirty="0"/>
              <a:t>像素灰度输入图像数字化的支票（支票）上的手写数字</a:t>
            </a:r>
            <a:endParaRPr lang="en-US" altLang="zh-CN" sz="1800" dirty="0"/>
          </a:p>
          <a:p>
            <a:pPr>
              <a:lnSpc>
                <a:spcPct val="100000"/>
              </a:lnSpc>
            </a:pPr>
            <a:r>
              <a:rPr lang="zh-CN" altLang="en-US" sz="1800" dirty="0"/>
              <a:t>处理更高分辨率图像的能力需要更大和更多的卷积层，因此该技术受到计算资源可用性的限制</a:t>
            </a:r>
          </a:p>
          <a:p>
            <a:pPr marL="0" indent="0">
              <a:buNone/>
            </a:pPr>
            <a:endParaRPr lang="zh-CN" altLang="en-US" sz="2000" dirty="0"/>
          </a:p>
          <a:p>
            <a:pPr lvl="3"/>
            <a:endParaRPr lang="en-US" altLang="zh-CN" sz="1600" dirty="0"/>
          </a:p>
          <a:p>
            <a:pPr lvl="3"/>
            <a:endParaRPr lang="en-US" altLang="zh-CN" sz="1600" dirty="0"/>
          </a:p>
        </p:txBody>
      </p:sp>
      <p:pic>
        <p:nvPicPr>
          <p:cNvPr id="5" name="图片 4">
            <a:extLst>
              <a:ext uri="{FF2B5EF4-FFF2-40B4-BE49-F238E27FC236}">
                <a16:creationId xmlns:a16="http://schemas.microsoft.com/office/drawing/2014/main" id="{823699E8-64B0-4C2C-AC3B-FAFAA000470B}"/>
              </a:ext>
            </a:extLst>
          </p:cNvPr>
          <p:cNvPicPr>
            <a:picLocks noChangeAspect="1"/>
          </p:cNvPicPr>
          <p:nvPr/>
        </p:nvPicPr>
        <p:blipFill>
          <a:blip r:embed="rId2"/>
          <a:stretch>
            <a:fillRect/>
          </a:stretch>
        </p:blipFill>
        <p:spPr>
          <a:xfrm>
            <a:off x="762000" y="3554835"/>
            <a:ext cx="7620000" cy="2047875"/>
          </a:xfrm>
          <a:prstGeom prst="rect">
            <a:avLst/>
          </a:prstGeom>
        </p:spPr>
      </p:pic>
    </p:spTree>
    <p:extLst>
      <p:ext uri="{BB962C8B-B14F-4D97-AF65-F5344CB8AC3E}">
        <p14:creationId xmlns:p14="http://schemas.microsoft.com/office/powerpoint/2010/main" val="307232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457200" indent="-457200">
              <a:buAutoNum type="arabicPeriod" startAt="2"/>
            </a:pPr>
            <a:r>
              <a:rPr lang="en-US" altLang="zh-CN" b="1" dirty="0" err="1"/>
              <a:t>AlexNet</a:t>
            </a:r>
            <a:r>
              <a:rPr lang="zh-CN" altLang="en-US" dirty="0"/>
              <a:t>：</a:t>
            </a:r>
            <a:endParaRPr lang="en-US" altLang="zh-CN" sz="2000" dirty="0"/>
          </a:p>
          <a:p>
            <a:pPr>
              <a:lnSpc>
                <a:spcPct val="100000"/>
              </a:lnSpc>
            </a:pPr>
            <a:r>
              <a:rPr lang="zh-CN" altLang="en-US" sz="1800" dirty="0"/>
              <a:t>其是由</a:t>
            </a:r>
            <a:r>
              <a:rPr lang="en-US" altLang="zh-CN" sz="1800" dirty="0"/>
              <a:t>Alex </a:t>
            </a:r>
            <a:r>
              <a:rPr lang="en-US" altLang="zh-CN" sz="1800" dirty="0" err="1"/>
              <a:t>Krizhevsky</a:t>
            </a:r>
            <a:r>
              <a:rPr lang="zh-CN" altLang="en-US" sz="1800" dirty="0"/>
              <a:t>，</a:t>
            </a:r>
            <a:r>
              <a:rPr lang="en-US" altLang="zh-CN" sz="1800" dirty="0"/>
              <a:t>Ilya </a:t>
            </a:r>
            <a:r>
              <a:rPr lang="en-US" altLang="zh-CN" sz="1800" dirty="0" err="1"/>
              <a:t>Sutskever</a:t>
            </a:r>
            <a:r>
              <a:rPr lang="zh-CN" altLang="en-US" sz="1800" dirty="0"/>
              <a:t>和</a:t>
            </a:r>
            <a:r>
              <a:rPr lang="en-US" altLang="zh-CN" sz="1800" dirty="0"/>
              <a:t>Geoff Hinton</a:t>
            </a:r>
            <a:r>
              <a:rPr lang="zh-CN" altLang="en-US" sz="1800" dirty="0"/>
              <a:t>开发实现</a:t>
            </a:r>
            <a:endParaRPr lang="en-US" altLang="zh-CN" sz="1800" dirty="0"/>
          </a:p>
          <a:p>
            <a:pPr>
              <a:lnSpc>
                <a:spcPct val="100000"/>
              </a:lnSpc>
            </a:pPr>
            <a:r>
              <a:rPr lang="en-US" altLang="zh-CN" sz="1800" dirty="0" err="1"/>
              <a:t>AlexNet</a:t>
            </a:r>
            <a:r>
              <a:rPr lang="zh-CN" altLang="en-US" sz="1800" dirty="0"/>
              <a:t>在</a:t>
            </a:r>
            <a:r>
              <a:rPr lang="en-US" altLang="zh-CN" sz="1800" dirty="0"/>
              <a:t>2012</a:t>
            </a:r>
            <a:r>
              <a:rPr lang="zh-CN" altLang="en-US" sz="1800" dirty="0"/>
              <a:t>年的</a:t>
            </a:r>
            <a:r>
              <a:rPr lang="en-US" altLang="zh-CN" sz="1800" dirty="0"/>
              <a:t>ImageNet ILSVRC </a:t>
            </a:r>
            <a:r>
              <a:rPr lang="zh-CN" altLang="en-US" sz="1800" dirty="0"/>
              <a:t>竞赛中夺冠，性能（错误率</a:t>
            </a:r>
            <a:r>
              <a:rPr lang="en-US" altLang="zh-CN" sz="1800" dirty="0"/>
              <a:t>16%</a:t>
            </a:r>
            <a:r>
              <a:rPr lang="zh-CN" altLang="en-US" sz="1800" dirty="0"/>
              <a:t>）远远超出第二名的</a:t>
            </a:r>
            <a:r>
              <a:rPr lang="en-US" altLang="zh-CN" sz="1800" dirty="0"/>
              <a:t>top5</a:t>
            </a:r>
            <a:r>
              <a:rPr lang="zh-CN" altLang="en-US" sz="1800" dirty="0"/>
              <a:t>错误率（</a:t>
            </a:r>
            <a:r>
              <a:rPr lang="en-US" altLang="zh-CN" sz="1800" dirty="0"/>
              <a:t> 26% </a:t>
            </a:r>
            <a:r>
              <a:rPr lang="zh-CN" altLang="en-US" sz="1800" dirty="0"/>
              <a:t>）</a:t>
            </a:r>
            <a:endParaRPr lang="en-US" altLang="zh-CN" sz="1800" dirty="0"/>
          </a:p>
          <a:p>
            <a:pPr>
              <a:lnSpc>
                <a:spcPct val="100000"/>
              </a:lnSpc>
            </a:pPr>
            <a:r>
              <a:rPr lang="zh-CN" altLang="en-US" sz="1800" dirty="0"/>
              <a:t>其网络的结构和</a:t>
            </a:r>
            <a:r>
              <a:rPr lang="en-US" altLang="zh-CN" sz="1800" dirty="0" err="1"/>
              <a:t>LeNet</a:t>
            </a:r>
            <a:r>
              <a:rPr lang="zh-CN" altLang="en-US" sz="1800" dirty="0"/>
              <a:t>非常类似，但是更深更大；它是第一个将卷积层直接层叠在彼此之后，而不是在每个卷积层之后接池化层</a:t>
            </a:r>
          </a:p>
          <a:p>
            <a:pPr lvl="3"/>
            <a:endParaRPr lang="en-US" altLang="zh-CN" sz="1600" dirty="0"/>
          </a:p>
          <a:p>
            <a:pPr lvl="3"/>
            <a:endParaRPr lang="en-US" altLang="zh-CN" sz="1600" dirty="0"/>
          </a:p>
        </p:txBody>
      </p:sp>
      <p:pic>
        <p:nvPicPr>
          <p:cNvPr id="5" name="图片 4">
            <a:extLst>
              <a:ext uri="{FF2B5EF4-FFF2-40B4-BE49-F238E27FC236}">
                <a16:creationId xmlns:a16="http://schemas.microsoft.com/office/drawing/2014/main" id="{A8B852BA-E3B9-4F06-9774-AE41875E07E6}"/>
              </a:ext>
            </a:extLst>
          </p:cNvPr>
          <p:cNvPicPr>
            <a:picLocks noChangeAspect="1"/>
          </p:cNvPicPr>
          <p:nvPr/>
        </p:nvPicPr>
        <p:blipFill rotWithShape="1">
          <a:blip r:embed="rId2">
            <a:clrChange>
              <a:clrFrom>
                <a:srgbClr val="FFFFFF"/>
              </a:clrFrom>
              <a:clrTo>
                <a:srgbClr val="FFFFFF">
                  <a:alpha val="0"/>
                </a:srgbClr>
              </a:clrTo>
            </a:clrChange>
          </a:blip>
          <a:srcRect t="12454" b="5227"/>
          <a:stretch/>
        </p:blipFill>
        <p:spPr>
          <a:xfrm>
            <a:off x="1186780" y="3407326"/>
            <a:ext cx="6842447" cy="3168352"/>
          </a:xfrm>
          <a:prstGeom prst="rect">
            <a:avLst/>
          </a:prstGeom>
        </p:spPr>
      </p:pic>
    </p:spTree>
    <p:extLst>
      <p:ext uri="{BB962C8B-B14F-4D97-AF65-F5344CB8AC3E}">
        <p14:creationId xmlns:p14="http://schemas.microsoft.com/office/powerpoint/2010/main" val="355607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457200" indent="-457200">
              <a:buAutoNum type="arabicPeriod" startAt="3"/>
            </a:pPr>
            <a:r>
              <a:rPr lang="en-US" altLang="zh-CN" b="1" dirty="0" err="1"/>
              <a:t>ZFNet</a:t>
            </a:r>
            <a:r>
              <a:rPr lang="zh-CN" altLang="en-US" dirty="0"/>
              <a:t>：</a:t>
            </a:r>
            <a:endParaRPr lang="en-US" altLang="zh-CN" dirty="0"/>
          </a:p>
          <a:p>
            <a:pPr>
              <a:lnSpc>
                <a:spcPct val="100000"/>
              </a:lnSpc>
            </a:pPr>
            <a:r>
              <a:rPr lang="en-US" altLang="zh-CN" sz="1800" dirty="0"/>
              <a:t>2013 </a:t>
            </a:r>
            <a:r>
              <a:rPr lang="zh-CN" altLang="en-US" sz="1800" dirty="0"/>
              <a:t>年 </a:t>
            </a:r>
            <a:r>
              <a:rPr lang="en-US" altLang="zh-CN" sz="1800" dirty="0"/>
              <a:t>ILSVRC </a:t>
            </a:r>
            <a:r>
              <a:rPr lang="zh-CN" altLang="en-US" sz="1800" dirty="0"/>
              <a:t>的获胜者</a:t>
            </a:r>
            <a:endParaRPr lang="en-US" altLang="zh-CN" sz="1800" dirty="0"/>
          </a:p>
          <a:p>
            <a:pPr>
              <a:lnSpc>
                <a:spcPct val="100000"/>
              </a:lnSpc>
            </a:pPr>
            <a:r>
              <a:rPr lang="zh-CN" altLang="en-US" sz="1800" dirty="0"/>
              <a:t>主要通过调整 </a:t>
            </a:r>
            <a:r>
              <a:rPr lang="en-US" altLang="zh-CN" sz="1800" dirty="0" err="1"/>
              <a:t>AlexNet</a:t>
            </a:r>
            <a:r>
              <a:rPr lang="en-US" altLang="zh-CN" sz="1800" dirty="0"/>
              <a:t> </a:t>
            </a:r>
            <a:r>
              <a:rPr lang="zh-CN" altLang="en-US" sz="1800" dirty="0"/>
              <a:t>的</a:t>
            </a:r>
            <a:endParaRPr lang="en-US" altLang="zh-CN" sz="1800" dirty="0"/>
          </a:p>
          <a:p>
            <a:pPr marL="0" indent="0">
              <a:lnSpc>
                <a:spcPct val="100000"/>
              </a:lnSpc>
              <a:buNone/>
            </a:pPr>
            <a:r>
              <a:rPr lang="en-US" altLang="zh-CN" sz="1800" dirty="0"/>
              <a:t>   </a:t>
            </a:r>
            <a:r>
              <a:rPr lang="zh-CN" altLang="en-US" sz="1800" dirty="0"/>
              <a:t>超参数</a:t>
            </a:r>
            <a:endParaRPr lang="en-US" altLang="zh-CN" sz="1800" dirty="0"/>
          </a:p>
          <a:p>
            <a:pPr marL="0" indent="0">
              <a:buNone/>
            </a:pPr>
            <a:r>
              <a:rPr lang="en-US" altLang="zh-CN" b="1" dirty="0"/>
              <a:t>4. </a:t>
            </a:r>
            <a:r>
              <a:rPr lang="en-US" altLang="zh-CN" b="1" dirty="0" err="1"/>
              <a:t>GoogLeNet</a:t>
            </a:r>
            <a:r>
              <a:rPr lang="zh-CN" altLang="en-US" b="1" dirty="0"/>
              <a:t>：</a:t>
            </a:r>
            <a:endParaRPr lang="en-US" altLang="zh-CN" b="1" dirty="0"/>
          </a:p>
          <a:p>
            <a:pPr>
              <a:lnSpc>
                <a:spcPct val="100000"/>
              </a:lnSpc>
            </a:pPr>
            <a:r>
              <a:rPr lang="en-US" altLang="zh-CN" sz="1800" dirty="0"/>
              <a:t>2014 </a:t>
            </a:r>
            <a:r>
              <a:rPr lang="zh-CN" altLang="en-US" sz="1800" dirty="0"/>
              <a:t>年 </a:t>
            </a:r>
            <a:r>
              <a:rPr lang="en-US" altLang="zh-CN" sz="1800" dirty="0"/>
              <a:t>ILSVRC </a:t>
            </a:r>
            <a:r>
              <a:rPr lang="zh-CN" altLang="en-US" sz="1800" dirty="0"/>
              <a:t>的获胜者</a:t>
            </a:r>
            <a:endParaRPr lang="en-US" altLang="zh-CN" sz="1800" dirty="0"/>
          </a:p>
          <a:p>
            <a:pPr>
              <a:lnSpc>
                <a:spcPct val="100000"/>
              </a:lnSpc>
            </a:pPr>
            <a:r>
              <a:rPr lang="zh-CN" altLang="en-US" sz="1800" dirty="0"/>
              <a:t>该网络使用了受 </a:t>
            </a:r>
            <a:r>
              <a:rPr lang="en-US" altLang="zh-CN" sz="1800" dirty="0" err="1"/>
              <a:t>LeNet</a:t>
            </a:r>
            <a:r>
              <a:rPr lang="en-US" altLang="zh-CN" sz="1800" dirty="0"/>
              <a:t> </a:t>
            </a:r>
            <a:r>
              <a:rPr lang="zh-CN" altLang="en-US" sz="1800" dirty="0"/>
              <a:t>启发的 </a:t>
            </a:r>
            <a:r>
              <a:rPr lang="en-US" altLang="zh-CN" sz="1800" dirty="0"/>
              <a:t>CNN</a:t>
            </a:r>
            <a:r>
              <a:rPr lang="zh-CN" altLang="en-US" sz="1800" dirty="0"/>
              <a:t>，但实现了一个被称为 </a:t>
            </a:r>
            <a:r>
              <a:rPr lang="en-US" altLang="zh-CN" sz="1800" dirty="0"/>
              <a:t>inception </a:t>
            </a:r>
            <a:r>
              <a:rPr lang="zh-CN" altLang="en-US" sz="1800" dirty="0"/>
              <a:t>模块的新元素。它使用了批量归一化、图像失真和 </a:t>
            </a:r>
            <a:r>
              <a:rPr lang="en-US" altLang="zh-CN" sz="1800" dirty="0" err="1"/>
              <a:t>RMSprop</a:t>
            </a:r>
            <a:r>
              <a:rPr lang="zh-CN" altLang="en-US" sz="1800" dirty="0"/>
              <a:t>。该模块基于几个非常小的卷积，以大幅减少参数数量</a:t>
            </a:r>
            <a:endParaRPr lang="en-US" altLang="zh-CN" sz="1800" dirty="0"/>
          </a:p>
          <a:p>
            <a:pPr lvl="3"/>
            <a:endParaRPr lang="en-US" altLang="zh-CN" sz="1600" dirty="0"/>
          </a:p>
        </p:txBody>
      </p:sp>
      <p:pic>
        <p:nvPicPr>
          <p:cNvPr id="6" name="图片 5">
            <a:extLst>
              <a:ext uri="{FF2B5EF4-FFF2-40B4-BE49-F238E27FC236}">
                <a16:creationId xmlns:a16="http://schemas.microsoft.com/office/drawing/2014/main" id="{759EED4B-AA76-46FC-911F-9DD7774220A0}"/>
              </a:ext>
            </a:extLst>
          </p:cNvPr>
          <p:cNvPicPr>
            <a:picLocks noChangeAspect="1"/>
          </p:cNvPicPr>
          <p:nvPr/>
        </p:nvPicPr>
        <p:blipFill>
          <a:blip r:embed="rId2"/>
          <a:stretch>
            <a:fillRect/>
          </a:stretch>
        </p:blipFill>
        <p:spPr>
          <a:xfrm>
            <a:off x="3384260" y="1628800"/>
            <a:ext cx="5511099" cy="1459239"/>
          </a:xfrm>
          <a:prstGeom prst="rect">
            <a:avLst/>
          </a:prstGeom>
        </p:spPr>
      </p:pic>
      <p:pic>
        <p:nvPicPr>
          <p:cNvPr id="8" name="图片 7">
            <a:extLst>
              <a:ext uri="{FF2B5EF4-FFF2-40B4-BE49-F238E27FC236}">
                <a16:creationId xmlns:a16="http://schemas.microsoft.com/office/drawing/2014/main" id="{FDE31E71-000F-4FF7-BAC3-26FA4EDB68DF}"/>
              </a:ext>
            </a:extLst>
          </p:cNvPr>
          <p:cNvPicPr>
            <a:picLocks noChangeAspect="1"/>
          </p:cNvPicPr>
          <p:nvPr/>
        </p:nvPicPr>
        <p:blipFill rotWithShape="1">
          <a:blip r:embed="rId3"/>
          <a:srcRect b="43708"/>
          <a:stretch/>
        </p:blipFill>
        <p:spPr>
          <a:xfrm>
            <a:off x="411900" y="4725144"/>
            <a:ext cx="5935670" cy="1512168"/>
          </a:xfrm>
          <a:prstGeom prst="rect">
            <a:avLst/>
          </a:prstGeom>
        </p:spPr>
      </p:pic>
      <p:pic>
        <p:nvPicPr>
          <p:cNvPr id="9" name="图片 8">
            <a:extLst>
              <a:ext uri="{FF2B5EF4-FFF2-40B4-BE49-F238E27FC236}">
                <a16:creationId xmlns:a16="http://schemas.microsoft.com/office/drawing/2014/main" id="{51C0592D-5CF2-402D-9FC5-96B45E757A37}"/>
              </a:ext>
            </a:extLst>
          </p:cNvPr>
          <p:cNvPicPr>
            <a:picLocks noChangeAspect="1"/>
          </p:cNvPicPr>
          <p:nvPr/>
        </p:nvPicPr>
        <p:blipFill rotWithShape="1">
          <a:blip r:embed="rId3"/>
          <a:srcRect l="76309" t="58023"/>
          <a:stretch/>
        </p:blipFill>
        <p:spPr>
          <a:xfrm>
            <a:off x="6468931" y="5301204"/>
            <a:ext cx="1356983" cy="1088157"/>
          </a:xfrm>
          <a:prstGeom prst="rect">
            <a:avLst/>
          </a:prstGeom>
        </p:spPr>
      </p:pic>
    </p:spTree>
    <p:extLst>
      <p:ext uri="{BB962C8B-B14F-4D97-AF65-F5344CB8AC3E}">
        <p14:creationId xmlns:p14="http://schemas.microsoft.com/office/powerpoint/2010/main" val="217236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CC6345-E5AA-494A-B714-141A2E847E67}"/>
              </a:ext>
            </a:extLst>
          </p:cNvPr>
          <p:cNvPicPr>
            <a:picLocks noChangeAspect="1"/>
          </p:cNvPicPr>
          <p:nvPr/>
        </p:nvPicPr>
        <p:blipFill>
          <a:blip r:embed="rId2"/>
          <a:stretch>
            <a:fillRect/>
          </a:stretch>
        </p:blipFill>
        <p:spPr>
          <a:xfrm>
            <a:off x="992814" y="3759428"/>
            <a:ext cx="7230380" cy="2837924"/>
          </a:xfrm>
          <a:prstGeom prst="rect">
            <a:avLst/>
          </a:prstGeom>
          <a:ln>
            <a:noFill/>
          </a:ln>
          <a:effectLst>
            <a:softEdge rad="112500"/>
          </a:effectLst>
        </p:spPr>
      </p:pic>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en-US" altLang="zh-CN" b="1" dirty="0"/>
              <a:t>5. </a:t>
            </a:r>
            <a:r>
              <a:rPr lang="en-US" altLang="zh-CN" b="1" dirty="0" err="1"/>
              <a:t>VGGNet</a:t>
            </a:r>
            <a:r>
              <a:rPr lang="zh-CN" altLang="en-US" b="1" dirty="0"/>
              <a:t>（</a:t>
            </a:r>
            <a:r>
              <a:rPr lang="en-US" altLang="zh-CN" b="1" dirty="0"/>
              <a:t>Visual Geometry Group</a:t>
            </a:r>
            <a:r>
              <a:rPr lang="zh-CN" altLang="en-US" b="1" dirty="0"/>
              <a:t>）：</a:t>
            </a:r>
            <a:endParaRPr lang="en-US" altLang="zh-CN" b="1" dirty="0"/>
          </a:p>
          <a:p>
            <a:r>
              <a:rPr lang="en-US" altLang="zh-CN" sz="1800" dirty="0"/>
              <a:t>ILSVRC 2014 </a:t>
            </a:r>
            <a:r>
              <a:rPr lang="zh-CN" altLang="en-US" sz="1800" dirty="0"/>
              <a:t>竞赛的亚军被社区称为 </a:t>
            </a:r>
            <a:r>
              <a:rPr lang="en-US" altLang="zh-CN" sz="1800" dirty="0" err="1"/>
              <a:t>VGGNet</a:t>
            </a:r>
            <a:r>
              <a:rPr lang="zh-CN" altLang="en-US" sz="1800" dirty="0"/>
              <a:t>，由 </a:t>
            </a:r>
            <a:r>
              <a:rPr lang="en-US" altLang="zh-CN" sz="1800" dirty="0" err="1"/>
              <a:t>Simonyan</a:t>
            </a:r>
            <a:r>
              <a:rPr lang="en-US" altLang="zh-CN" sz="1800" dirty="0"/>
              <a:t> </a:t>
            </a:r>
            <a:r>
              <a:rPr lang="zh-CN" altLang="en-US" sz="1800" dirty="0"/>
              <a:t>和 </a:t>
            </a:r>
            <a:r>
              <a:rPr lang="en-US" altLang="zh-CN" sz="1800" dirty="0"/>
              <a:t>Zisserman </a:t>
            </a:r>
            <a:r>
              <a:rPr lang="zh-CN" altLang="en-US" sz="1800" dirty="0"/>
              <a:t>开发</a:t>
            </a:r>
            <a:endParaRPr lang="en-US" altLang="zh-CN" sz="1800" dirty="0"/>
          </a:p>
          <a:p>
            <a:r>
              <a:rPr lang="zh-CN" altLang="en-US" sz="1800" dirty="0"/>
              <a:t>主要的贡献是展示出网络的深度是算法优良性能的关键部分。他们最好的网络包含了</a:t>
            </a:r>
            <a:r>
              <a:rPr lang="en-US" altLang="zh-CN" sz="1800" dirty="0"/>
              <a:t>16</a:t>
            </a:r>
            <a:r>
              <a:rPr lang="zh-CN" altLang="en-US" sz="1800" dirty="0"/>
              <a:t>个卷积</a:t>
            </a:r>
            <a:r>
              <a:rPr lang="en-US" altLang="zh-CN" sz="1800" dirty="0"/>
              <a:t>/</a:t>
            </a:r>
            <a:r>
              <a:rPr lang="zh-CN" altLang="en-US" sz="1800" dirty="0"/>
              <a:t>全连接层。网络的结构非常一致，从头到尾全部使用的是</a:t>
            </a:r>
            <a:r>
              <a:rPr lang="en-US" altLang="zh-CN" sz="1800" dirty="0"/>
              <a:t>3x3</a:t>
            </a:r>
            <a:r>
              <a:rPr lang="zh-CN" altLang="en-US" sz="1800" dirty="0"/>
              <a:t>的卷积和</a:t>
            </a:r>
            <a:r>
              <a:rPr lang="en-US" altLang="zh-CN" sz="1800" dirty="0"/>
              <a:t>2x2</a:t>
            </a:r>
            <a:r>
              <a:rPr lang="zh-CN" altLang="en-US" sz="1800" dirty="0"/>
              <a:t>的汇聚</a:t>
            </a:r>
            <a:endParaRPr lang="en-US" altLang="zh-CN" sz="1800" dirty="0"/>
          </a:p>
          <a:p>
            <a:r>
              <a:rPr lang="zh-CN" altLang="en-US" sz="1800" dirty="0"/>
              <a:t>缺点是它耗费更多计算资源，并且使用了更多的参数，导致更多的内存占用（</a:t>
            </a:r>
            <a:r>
              <a:rPr lang="en-US" altLang="zh-CN" sz="1800" dirty="0"/>
              <a:t>140M</a:t>
            </a:r>
            <a:r>
              <a:rPr lang="zh-CN" altLang="en-US" sz="1800" dirty="0"/>
              <a:t>）。其中绝大多数的参数都是来自于第一个全连接层</a:t>
            </a:r>
            <a:endParaRPr lang="en-US" altLang="zh-CN" sz="1800" dirty="0"/>
          </a:p>
        </p:txBody>
      </p:sp>
    </p:spTree>
    <p:extLst>
      <p:ext uri="{BB962C8B-B14F-4D97-AF65-F5344CB8AC3E}">
        <p14:creationId xmlns:p14="http://schemas.microsoft.com/office/powerpoint/2010/main" val="3294306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38D941A-7836-466B-A038-E14E3569F709}"/>
              </a:ext>
            </a:extLst>
          </p:cNvPr>
          <p:cNvPicPr>
            <a:picLocks noChangeAspect="1"/>
          </p:cNvPicPr>
          <p:nvPr/>
        </p:nvPicPr>
        <p:blipFill rotWithShape="1">
          <a:blip r:embed="rId2"/>
          <a:srcRect b="3256"/>
          <a:stretch/>
        </p:blipFill>
        <p:spPr>
          <a:xfrm>
            <a:off x="395536" y="3839375"/>
            <a:ext cx="8352928" cy="2613962"/>
          </a:xfrm>
          <a:prstGeom prst="rect">
            <a:avLst/>
          </a:prstGeom>
        </p:spPr>
      </p:pic>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0" indent="0">
              <a:buNone/>
            </a:pPr>
            <a:r>
              <a:rPr lang="en-US" altLang="zh-CN" b="1" dirty="0"/>
              <a:t>6.  </a:t>
            </a:r>
            <a:r>
              <a:rPr lang="en-US" altLang="zh-CN" b="1" dirty="0" err="1"/>
              <a:t>ResNet</a:t>
            </a:r>
            <a:r>
              <a:rPr lang="zh-CN" altLang="en-US" b="1" dirty="0"/>
              <a:t>（</a:t>
            </a:r>
            <a:r>
              <a:rPr lang="en-US" altLang="zh-CN" b="1" dirty="0"/>
              <a:t>Residual Network</a:t>
            </a:r>
            <a:r>
              <a:rPr lang="zh-CN" altLang="en-US" b="1" dirty="0"/>
              <a:t>）</a:t>
            </a:r>
            <a:r>
              <a:rPr lang="zh-CN" altLang="en-US" dirty="0"/>
              <a:t>：</a:t>
            </a:r>
            <a:endParaRPr lang="en-US" altLang="zh-CN" sz="2000" dirty="0"/>
          </a:p>
          <a:p>
            <a:pPr>
              <a:lnSpc>
                <a:spcPct val="100000"/>
              </a:lnSpc>
            </a:pPr>
            <a:r>
              <a:rPr lang="en-US" altLang="zh-CN" sz="1800" dirty="0"/>
              <a:t>2015 </a:t>
            </a:r>
            <a:r>
              <a:rPr lang="zh-CN" altLang="en-US" sz="1800" dirty="0"/>
              <a:t>年 </a:t>
            </a:r>
            <a:r>
              <a:rPr lang="en-US" altLang="zh-CN" sz="1800" dirty="0"/>
              <a:t>ILSVRC </a:t>
            </a:r>
            <a:r>
              <a:rPr lang="zh-CN" altLang="en-US" sz="1800" dirty="0"/>
              <a:t>的获胜者，由</a:t>
            </a:r>
            <a:r>
              <a:rPr lang="en-US" altLang="zh-CN" sz="1800" dirty="0" err="1"/>
              <a:t>Kaiming</a:t>
            </a:r>
            <a:r>
              <a:rPr lang="en-US" altLang="zh-CN" sz="1800" dirty="0"/>
              <a:t> He </a:t>
            </a:r>
            <a:r>
              <a:rPr lang="zh-CN" altLang="en-US" sz="1800" dirty="0"/>
              <a:t>等人开发</a:t>
            </a:r>
            <a:endParaRPr lang="en-US" altLang="zh-CN" sz="1800" dirty="0"/>
          </a:p>
          <a:p>
            <a:pPr>
              <a:lnSpc>
                <a:spcPct val="100000"/>
              </a:lnSpc>
            </a:pPr>
            <a:r>
              <a:rPr lang="zh-CN" altLang="en-US" sz="1800" dirty="0"/>
              <a:t>引入了具有</a:t>
            </a:r>
            <a:r>
              <a:rPr lang="zh-CN" altLang="en-US" sz="1800" dirty="0">
                <a:solidFill>
                  <a:schemeClr val="accent1">
                    <a:lumMod val="50000"/>
                  </a:schemeClr>
                </a:solidFill>
              </a:rPr>
              <a:t>“跃迁连接”</a:t>
            </a:r>
            <a:r>
              <a:rPr lang="zh-CN" altLang="en-US" sz="1800" dirty="0"/>
              <a:t>的新架构，并具有大量批量归一化（</a:t>
            </a:r>
            <a:r>
              <a:rPr lang="en-US" altLang="zh-CN" sz="1800" dirty="0"/>
              <a:t>batch normalization</a:t>
            </a:r>
            <a:r>
              <a:rPr lang="zh-CN" altLang="en-US" sz="1800" dirty="0"/>
              <a:t>）的特点。这种</a:t>
            </a:r>
            <a:r>
              <a:rPr lang="zh-CN" altLang="en-US" sz="1800" dirty="0">
                <a:solidFill>
                  <a:schemeClr val="accent1">
                    <a:lumMod val="50000"/>
                  </a:schemeClr>
                </a:solidFill>
              </a:rPr>
              <a:t>“跃迁连接”</a:t>
            </a:r>
            <a:r>
              <a:rPr lang="zh-CN" altLang="en-US" sz="1800" dirty="0"/>
              <a:t>也称为门控单元或门控循环单元由于这项技术，他们能够训练具有 </a:t>
            </a:r>
            <a:r>
              <a:rPr lang="en-US" altLang="zh-CN" sz="1800" dirty="0"/>
              <a:t>152 </a:t>
            </a:r>
            <a:r>
              <a:rPr lang="zh-CN" altLang="en-US" sz="1800" dirty="0"/>
              <a:t>层的神经网络，同时仍然具有比 </a:t>
            </a:r>
            <a:r>
              <a:rPr lang="en-US" altLang="zh-CN" sz="1800" dirty="0" err="1"/>
              <a:t>VGGNet</a:t>
            </a:r>
            <a:r>
              <a:rPr lang="en-US" altLang="zh-CN" sz="1800" dirty="0"/>
              <a:t> </a:t>
            </a:r>
            <a:r>
              <a:rPr lang="zh-CN" altLang="en-US" sz="1800" dirty="0"/>
              <a:t>更低的复杂性。它实现了 </a:t>
            </a:r>
            <a:r>
              <a:rPr lang="en-US" altLang="zh-CN" sz="1800" dirty="0"/>
              <a:t>3.57% </a:t>
            </a:r>
            <a:r>
              <a:rPr lang="zh-CN" altLang="en-US" sz="1800" dirty="0"/>
              <a:t>的 </a:t>
            </a:r>
            <a:r>
              <a:rPr lang="en-US" altLang="zh-CN" sz="1800" dirty="0"/>
              <a:t>top-5 </a:t>
            </a:r>
            <a:r>
              <a:rPr lang="zh-CN" altLang="en-US" sz="1800" dirty="0"/>
              <a:t>错误率，在这个数据集上它超过了正常人类的水平</a:t>
            </a:r>
            <a:endParaRPr lang="en-US" altLang="zh-CN" sz="1800" dirty="0"/>
          </a:p>
          <a:p>
            <a:pPr>
              <a:lnSpc>
                <a:spcPct val="100000"/>
              </a:lnSpc>
            </a:pPr>
            <a:r>
              <a:rPr lang="zh-CN" altLang="en-US" sz="1800" dirty="0"/>
              <a:t>批量归一化可以理解为在网络每一层前做预处理，以合理初始化网络</a:t>
            </a:r>
            <a:endParaRPr lang="en-US" altLang="zh-CN" sz="1600" dirty="0"/>
          </a:p>
          <a:p>
            <a:pPr lvl="3"/>
            <a:endParaRPr lang="en-US" altLang="zh-CN" sz="1600" dirty="0"/>
          </a:p>
        </p:txBody>
      </p:sp>
    </p:spTree>
    <p:extLst>
      <p:ext uri="{BB962C8B-B14F-4D97-AF65-F5344CB8AC3E}">
        <p14:creationId xmlns:p14="http://schemas.microsoft.com/office/powerpoint/2010/main" val="249291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p:txBody>
              <a:bodyPr/>
              <a:lstStyle/>
              <a:p>
                <a:pPr marL="457200" indent="-457200">
                  <a:buAutoNum type="arabicPeriod" startAt="6"/>
                </a:pPr>
                <a:r>
                  <a:rPr lang="en-US" altLang="zh-CN" b="1" dirty="0"/>
                  <a:t>ResNet</a:t>
                </a:r>
                <a:r>
                  <a:rPr lang="zh-CN" altLang="en-US" b="1" dirty="0"/>
                  <a:t>是为了解决</a:t>
                </a:r>
                <a:r>
                  <a:rPr lang="zh-CN" altLang="en-US" dirty="0"/>
                  <a:t>：</a:t>
                </a:r>
                <a:endParaRPr lang="en-US" altLang="zh-CN" dirty="0"/>
              </a:p>
              <a:p>
                <a:pPr marL="0" indent="0">
                  <a:lnSpc>
                    <a:spcPct val="100000"/>
                  </a:lnSpc>
                  <a:buNone/>
                </a:pPr>
                <a:r>
                  <a:rPr lang="zh-CN" altLang="en-US" sz="1800" dirty="0"/>
                  <a:t>对于某特定的神经网络结构</a:t>
                </a:r>
                <a14:m>
                  <m:oMath xmlns:m="http://schemas.openxmlformats.org/officeDocument/2006/math">
                    <m:r>
                      <a:rPr lang="en-US" altLang="zh-CN" sz="1800" i="1" dirty="0">
                        <a:latin typeface="Cambria Math" panose="02040503050406030204" pitchFamily="18" charset="0"/>
                      </a:rPr>
                      <m:t>𝐹</m:t>
                    </m:r>
                  </m:oMath>
                </a14:m>
                <a:r>
                  <a:rPr lang="zh-CN" altLang="en-US" sz="1800" dirty="0"/>
                  <a:t>，假设理想的函数是</a:t>
                </a:r>
                <a14:m>
                  <m:oMath xmlns:m="http://schemas.openxmlformats.org/officeDocument/2006/math">
                    <m:sSup>
                      <m:sSupPr>
                        <m:ctrlPr>
                          <a:rPr lang="en-US" altLang="zh-CN" sz="1800" i="1" smtClean="0">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b="0" i="1" smtClean="0">
                            <a:latin typeface="Cambria Math" panose="02040503050406030204" pitchFamily="18" charset="0"/>
                          </a:rPr>
                          <m:t>∗</m:t>
                        </m:r>
                      </m:sup>
                    </m:sSup>
                    <m:d>
                      <m:dPr>
                        <m:ctrlPr>
                          <a:rPr lang="en-US" altLang="zh-CN" sz="1800" b="0" i="1" smtClean="0">
                            <a:latin typeface="Cambria Math" panose="02040503050406030204" pitchFamily="18" charset="0"/>
                          </a:rPr>
                        </m:ctrlPr>
                      </m:dPr>
                      <m:e>
                        <m:r>
                          <a:rPr lang="zh-CN" altLang="en-US" sz="1800" i="1">
                            <a:latin typeface="Cambria Math" panose="02040503050406030204" pitchFamily="18" charset="0"/>
                          </a:rPr>
                          <m:t>通常</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m:t>
                            </m:r>
                          </m:sup>
                        </m:sSup>
                        <m:r>
                          <a:rPr lang="zh-CN" altLang="en-US" sz="1800" i="1">
                            <a:latin typeface="Cambria Math" panose="02040503050406030204" pitchFamily="18" charset="0"/>
                          </a:rPr>
                          <m:t>∉</m:t>
                        </m:r>
                        <m:r>
                          <a:rPr lang="en-US" altLang="zh-CN" sz="1800" i="1">
                            <a:latin typeface="Cambria Math" panose="02040503050406030204" pitchFamily="18" charset="0"/>
                          </a:rPr>
                          <m:t>𝐹</m:t>
                        </m:r>
                      </m:e>
                    </m:d>
                    <m:r>
                      <a:rPr lang="zh-CN" altLang="en-US" sz="1800" i="1">
                        <a:latin typeface="Cambria Math" panose="02040503050406030204" pitchFamily="18" charset="0"/>
                      </a:rPr>
                      <m:t>。</m:t>
                    </m:r>
                  </m:oMath>
                </a14:m>
                <a:r>
                  <a:rPr lang="zh-CN" altLang="en-US" sz="1800" dirty="0"/>
                  <a:t>在训练过程中，如果</a:t>
                </a:r>
                <a14:m>
                  <m:oMath xmlns:m="http://schemas.openxmlformats.org/officeDocument/2006/math">
                    <m:r>
                      <a:rPr lang="en-US" altLang="zh-CN" sz="1800" i="1" dirty="0">
                        <a:latin typeface="Cambria Math" panose="02040503050406030204" pitchFamily="18" charset="0"/>
                      </a:rPr>
                      <m:t>𝐹</m:t>
                    </m:r>
                  </m:oMath>
                </a14:m>
                <a:r>
                  <a:rPr lang="zh-CN" altLang="en-US" sz="1800" dirty="0"/>
                  <a:t>是非嵌套函数（图左），而非是嵌套函数（图右），则无法保证新的体系比旧体系对于理想函数</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m:t>
                        </m:r>
                      </m:sup>
                    </m:sSup>
                  </m:oMath>
                </a14:m>
                <a:r>
                  <a:rPr lang="zh-CN" altLang="en-US" sz="1800" dirty="0"/>
                  <a:t>是“更近似”的</a:t>
                </a:r>
                <a:endParaRPr lang="en-US" altLang="zh-CN" sz="1800" dirty="0"/>
              </a:p>
              <a:p>
                <a:pPr marL="0" indent="0">
                  <a:lnSpc>
                    <a:spcPct val="100000"/>
                  </a:lnSpc>
                  <a:buNone/>
                </a:pPr>
                <a:r>
                  <a:rPr lang="zh-CN" altLang="en-US" sz="1800" dirty="0"/>
                  <a:t>图左中</a:t>
                </a:r>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a:latin typeface="Cambria Math" panose="02040503050406030204" pitchFamily="18" charset="0"/>
                          </a:rPr>
                          <m:t>𝐹</m:t>
                        </m:r>
                      </m:e>
                      <m:sub>
                        <m:r>
                          <a:rPr lang="en-US" altLang="zh-CN" sz="1800" b="0" i="1" dirty="0" smtClean="0">
                            <a:latin typeface="Cambria Math" panose="02040503050406030204" pitchFamily="18" charset="0"/>
                          </a:rPr>
                          <m:t>3</m:t>
                        </m:r>
                      </m:sub>
                    </m:sSub>
                    <m:r>
                      <a:rPr lang="zh-CN" altLang="en-US" sz="1800" i="1" dirty="0">
                        <a:latin typeface="Cambria Math" panose="02040503050406030204" pitchFamily="18" charset="0"/>
                      </a:rPr>
                      <m:t>比</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𝐹</m:t>
                        </m:r>
                      </m:e>
                      <m:sub>
                        <m:r>
                          <a:rPr lang="en-US" altLang="zh-CN" sz="1800" b="0" i="1" dirty="0" smtClean="0">
                            <a:latin typeface="Cambria Math" panose="02040503050406030204" pitchFamily="18" charset="0"/>
                          </a:rPr>
                          <m:t>1</m:t>
                        </m:r>
                      </m:sub>
                    </m:sSub>
                  </m:oMath>
                </a14:m>
                <a:r>
                  <a:rPr lang="zh-CN" altLang="en-US" sz="1800" dirty="0"/>
                  <a:t>更接近</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m:t>
                        </m:r>
                      </m:sup>
                    </m:sSup>
                  </m:oMath>
                </a14:m>
                <a:r>
                  <a:rPr lang="zh-CN" altLang="en-US" sz="1800" dirty="0"/>
                  <a:t>，但到了</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𝐹</m:t>
                        </m:r>
                      </m:e>
                      <m:sub>
                        <m:r>
                          <a:rPr lang="en-US" altLang="zh-CN" sz="1800" b="0" i="1" dirty="0" smtClean="0">
                            <a:latin typeface="Cambria Math" panose="02040503050406030204" pitchFamily="18" charset="0"/>
                          </a:rPr>
                          <m:t>6</m:t>
                        </m:r>
                      </m:sub>
                    </m:sSub>
                    <m:r>
                      <a:rPr lang="zh-CN" altLang="en-US" sz="1800" i="1" dirty="0" smtClean="0">
                        <a:latin typeface="Cambria Math" panose="02040503050406030204" pitchFamily="18" charset="0"/>
                      </a:rPr>
                      <m:t>却开始</m:t>
                    </m:r>
                  </m:oMath>
                </a14:m>
                <a:r>
                  <a:rPr lang="zh-CN" altLang="en-US" sz="1800" dirty="0"/>
                  <a:t>逐渐远离</a:t>
                </a:r>
                <a:endParaRPr lang="en-US" altLang="zh-CN" sz="1800" dirty="0"/>
              </a:p>
              <a:p>
                <a:pPr marL="0" indent="0">
                  <a:buNone/>
                </a:pPr>
                <a:endParaRPr lang="en-US" altLang="zh-CN" sz="1600" dirty="0"/>
              </a:p>
              <a:p>
                <a:pPr lvl="3"/>
                <a:endParaRPr lang="en-US" altLang="zh-CN" sz="1600" dirty="0"/>
              </a:p>
            </p:txBody>
          </p:sp>
        </mc:Choice>
        <mc:Fallback>
          <p:sp>
            <p:nvSpPr>
              <p:cNvPr id="3" name="文本占位符 2">
                <a:extLst>
                  <a:ext uri="{FF2B5EF4-FFF2-40B4-BE49-F238E27FC236}">
                    <a16:creationId xmlns:a16="http://schemas.microsoft.com/office/drawing/2014/main" id="{F50B3420-BF02-4DC3-BE74-28FAB6768380}"/>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1412" t="-256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FF79CD6-3020-4615-B81F-E8EFEE213A2D}"/>
              </a:ext>
            </a:extLst>
          </p:cNvPr>
          <p:cNvPicPr>
            <a:picLocks noChangeAspect="1"/>
          </p:cNvPicPr>
          <p:nvPr/>
        </p:nvPicPr>
        <p:blipFill>
          <a:blip r:embed="rId3"/>
          <a:stretch>
            <a:fillRect/>
          </a:stretch>
        </p:blipFill>
        <p:spPr>
          <a:xfrm>
            <a:off x="1372208" y="3356992"/>
            <a:ext cx="6399584" cy="2758548"/>
          </a:xfrm>
          <a:prstGeom prst="rect">
            <a:avLst/>
          </a:prstGeom>
        </p:spPr>
      </p:pic>
    </p:spTree>
    <p:extLst>
      <p:ext uri="{BB962C8B-B14F-4D97-AF65-F5344CB8AC3E}">
        <p14:creationId xmlns:p14="http://schemas.microsoft.com/office/powerpoint/2010/main" val="99918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卷积神经网络</a:t>
            </a:r>
            <a:r>
              <a:rPr lang="en-US" altLang="zh-CN" dirty="0"/>
              <a:t>——</a:t>
            </a:r>
            <a:r>
              <a:rPr lang="zh-CN" altLang="en-US" dirty="0"/>
              <a:t>经典结构</a:t>
            </a:r>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a:xfrm>
                <a:off x="395535" y="1268413"/>
                <a:ext cx="4512147" cy="4752875"/>
              </a:xfrm>
            </p:spPr>
            <p:txBody>
              <a:bodyPr/>
              <a:lstStyle/>
              <a:p>
                <a:pPr marL="457200" indent="-457200">
                  <a:buAutoNum type="arabicPeriod" startAt="6"/>
                </a:pPr>
                <a:r>
                  <a:rPr lang="en-US" altLang="zh-CN" b="1" dirty="0"/>
                  <a:t>ResNet</a:t>
                </a:r>
                <a:r>
                  <a:rPr lang="zh-CN" altLang="en-US" dirty="0">
                    <a:solidFill>
                      <a:schemeClr val="accent1">
                        <a:lumMod val="50000"/>
                      </a:schemeClr>
                    </a:solidFill>
                  </a:rPr>
                  <a:t> </a:t>
                </a:r>
                <a:r>
                  <a:rPr lang="zh-CN" altLang="en-US" dirty="0"/>
                  <a:t>：</a:t>
                </a:r>
                <a:endParaRPr lang="en-US" altLang="zh-CN" dirty="0"/>
              </a:p>
              <a:p>
                <a:pPr>
                  <a:lnSpc>
                    <a:spcPct val="100000"/>
                  </a:lnSpc>
                </a:pPr>
                <a:r>
                  <a:rPr lang="en-US" altLang="zh-CN" sz="1800" dirty="0" err="1"/>
                  <a:t>ResNets</a:t>
                </a:r>
                <a:r>
                  <a:rPr lang="en-US" altLang="zh-CN" sz="1800" dirty="0"/>
                  <a:t> </a:t>
                </a:r>
                <a:r>
                  <a:rPr lang="zh-CN" altLang="en-US" sz="1800" dirty="0"/>
                  <a:t>是由一个叫做残差块的东西构建的</a:t>
                </a:r>
                <a:endParaRPr lang="en-US" altLang="zh-CN" dirty="0"/>
              </a:p>
              <a:p>
                <a:pPr>
                  <a:lnSpc>
                    <a:spcPct val="100000"/>
                  </a:lnSpc>
                </a:pPr>
                <a:r>
                  <a:rPr lang="zh-CN" altLang="en-US" sz="1800" dirty="0"/>
                  <a:t>如右图所示，假设我们的原始输入为 </a:t>
                </a:r>
                <a14:m>
                  <m:oMath xmlns:m="http://schemas.openxmlformats.org/officeDocument/2006/math">
                    <m:r>
                      <a:rPr lang="en-US" altLang="zh-CN" sz="1800" i="1" dirty="0" smtClean="0">
                        <a:latin typeface="Cambria Math" panose="02040503050406030204" pitchFamily="18" charset="0"/>
                      </a:rPr>
                      <m:t>𝑥</m:t>
                    </m:r>
                  </m:oMath>
                </a14:m>
                <a:r>
                  <a:rPr lang="zh-CN" altLang="en-US" sz="1800" dirty="0"/>
                  <a:t>，而希望学出的理想映射为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𝑥</m:t>
                    </m:r>
                    <m:r>
                      <a:rPr lang="en-US" altLang="zh-CN" sz="1800" i="1" dirty="0" smtClean="0">
                        <a:latin typeface="Cambria Math" panose="02040503050406030204" pitchFamily="18" charset="0"/>
                      </a:rPr>
                      <m:t>)</m:t>
                    </m:r>
                  </m:oMath>
                </a14:m>
                <a:r>
                  <a:rPr lang="en-US" altLang="zh-CN" sz="1800" dirty="0"/>
                  <a:t> </a:t>
                </a:r>
                <a:r>
                  <a:rPr lang="zh-CN" altLang="en-US" sz="1800" dirty="0"/>
                  <a:t>。 左图虚线框中的部分需要直接拟合出该映射</a:t>
                </a:r>
                <a:r>
                  <a:rPr lang="en-US" altLang="zh-CN" sz="1800" dirty="0">
                    <a:solidFill>
                      <a:schemeClr val="bg1"/>
                    </a:solidFill>
                  </a:rPr>
                  <a:t>-</a:t>
                </a:r>
                <a:r>
                  <a:rPr lang="zh-CN" altLang="en-US" sz="1800" dirty="0"/>
                  <a:t> </a:t>
                </a:r>
                <a14:m>
                  <m:oMath xmlns:m="http://schemas.openxmlformats.org/officeDocument/2006/math">
                    <m:r>
                      <a:rPr lang="en-US" altLang="zh-CN" sz="1800" i="1" dirty="0" smtClean="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𝑥</m:t>
                    </m:r>
                    <m:r>
                      <a:rPr lang="en-US" altLang="zh-CN" sz="1800" i="1" dirty="0">
                        <a:latin typeface="Cambria Math" panose="02040503050406030204" pitchFamily="18" charset="0"/>
                      </a:rPr>
                      <m:t>)</m:t>
                    </m:r>
                  </m:oMath>
                </a14:m>
                <a:r>
                  <a:rPr lang="en-US" altLang="zh-CN" sz="1800" dirty="0"/>
                  <a:t> </a:t>
                </a:r>
                <a:r>
                  <a:rPr lang="zh-CN" altLang="en-US" sz="1800" dirty="0"/>
                  <a:t>，而右图虚线框中的部分则需要拟合出残差映射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𝑥</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𝑥</m:t>
                    </m:r>
                  </m:oMath>
                </a14:m>
                <a:r>
                  <a:rPr lang="zh-CN" altLang="en-US" sz="1800" dirty="0"/>
                  <a:t>。 残差映射在现实中往往更容易优化。我们只需将 右图虚线框内上方的加权运算（如仿射）的权重和偏置参数设成 </a:t>
                </a:r>
                <a:r>
                  <a:rPr lang="en-US" altLang="zh-CN" sz="1800" dirty="0"/>
                  <a:t>0</a:t>
                </a:r>
                <a:r>
                  <a:rPr lang="zh-CN" altLang="en-US" sz="1800" dirty="0"/>
                  <a:t>，那么</a:t>
                </a:r>
                <a14:m>
                  <m:oMath xmlns:m="http://schemas.openxmlformats.org/officeDocument/2006/math">
                    <m:r>
                      <a:rPr lang="zh-CN" altLang="en-US" sz="1800" i="1" dirty="0" smtClean="0">
                        <a:latin typeface="Cambria Math" panose="02040503050406030204" pitchFamily="18" charset="0"/>
                      </a:rPr>
                      <m:t> </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𝑥</m:t>
                    </m:r>
                    <m:r>
                      <a:rPr lang="en-US" altLang="zh-CN" sz="1800" i="1" dirty="0" smtClean="0">
                        <a:latin typeface="Cambria Math" panose="02040503050406030204" pitchFamily="18" charset="0"/>
                      </a:rPr>
                      <m:t>) </m:t>
                    </m:r>
                  </m:oMath>
                </a14:m>
                <a:r>
                  <a:rPr lang="zh-CN" altLang="en-US" sz="1800" dirty="0"/>
                  <a:t>即为恒等映射。 实际中，当理想映射</a:t>
                </a:r>
                <a14:m>
                  <m:oMath xmlns:m="http://schemas.openxmlformats.org/officeDocument/2006/math">
                    <m:r>
                      <a:rPr lang="zh-CN" altLang="en-US" sz="1800" i="1" dirty="0" smtClean="0">
                        <a:latin typeface="Cambria Math" panose="02040503050406030204" pitchFamily="18" charset="0"/>
                      </a:rPr>
                      <m:t> </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𝑥</m:t>
                    </m:r>
                    <m:r>
                      <a:rPr lang="en-US" altLang="zh-CN" sz="1800" i="1" dirty="0" smtClean="0">
                        <a:latin typeface="Cambria Math" panose="02040503050406030204" pitchFamily="18" charset="0"/>
                      </a:rPr>
                      <m:t>) </m:t>
                    </m:r>
                  </m:oMath>
                </a14:m>
                <a:r>
                  <a:rPr lang="zh-CN" altLang="en-US" sz="1800" dirty="0"/>
                  <a:t>极接近于恒等映射时，残差映射也易于捕捉恒等映射的细微波动</a:t>
                </a:r>
                <a:endParaRPr lang="en-US" altLang="zh-CN" sz="1800" dirty="0"/>
              </a:p>
              <a:p>
                <a:pPr>
                  <a:lnSpc>
                    <a:spcPct val="100000"/>
                  </a:lnSpc>
                </a:pPr>
                <a:r>
                  <a:rPr lang="zh-CN" altLang="en-US" sz="1800" dirty="0"/>
                  <a:t> 在残差块中，输入可通过跨层数据线路更快地向前传播</a:t>
                </a:r>
              </a:p>
            </p:txBody>
          </p:sp>
        </mc:Choice>
        <mc:Fallback>
          <p:sp>
            <p:nvSpPr>
              <p:cNvPr id="3" name="文本占位符 2">
                <a:extLst>
                  <a:ext uri="{FF2B5EF4-FFF2-40B4-BE49-F238E27FC236}">
                    <a16:creationId xmlns:a16="http://schemas.microsoft.com/office/drawing/2014/main" id="{F50B3420-BF02-4DC3-BE74-28FAB6768380}"/>
                  </a:ext>
                </a:extLst>
              </p:cNvPr>
              <p:cNvSpPr>
                <a:spLocks noGrp="1" noRot="1" noChangeAspect="1" noMove="1" noResize="1" noEditPoints="1" noAdjustHandles="1" noChangeArrowheads="1" noChangeShapeType="1" noTextEdit="1"/>
              </p:cNvSpPr>
              <p:nvPr>
                <p:ph type="body" sz="quarter" idx="14"/>
              </p:nvPr>
            </p:nvSpPr>
            <p:spPr>
              <a:xfrm>
                <a:off x="395535" y="1268413"/>
                <a:ext cx="4512147" cy="4752875"/>
              </a:xfrm>
              <a:blipFill>
                <a:blip r:embed="rId2"/>
                <a:stretch>
                  <a:fillRect l="-2568" t="-2564" r="-1081" b="-5513"/>
                </a:stretch>
              </a:blipFill>
            </p:spPr>
            <p:txBody>
              <a:bodyPr/>
              <a:lstStyle/>
              <a:p>
                <a:r>
                  <a:rPr lang="zh-CN" altLang="en-US">
                    <a:noFill/>
                  </a:rPr>
                  <a:t> </a:t>
                </a:r>
              </a:p>
            </p:txBody>
          </p:sp>
        </mc:Fallback>
      </mc:AlternateContent>
      <p:sp>
        <p:nvSpPr>
          <p:cNvPr id="4" name="Rectangle 1">
            <a:extLst>
              <a:ext uri="{FF2B5EF4-FFF2-40B4-BE49-F238E27FC236}">
                <a16:creationId xmlns:a16="http://schemas.microsoft.com/office/drawing/2014/main" id="{BDE23525-42DB-40A3-87DE-05C42A867997}"/>
              </a:ext>
            </a:extLst>
          </p:cNvPr>
          <p:cNvSpPr>
            <a:spLocks noChangeArrowheads="1"/>
          </p:cNvSpPr>
          <p:nvPr/>
        </p:nvSpPr>
        <p:spPr bwMode="auto">
          <a:xfrm>
            <a:off x="0" y="-184666"/>
            <a:ext cx="184731" cy="369332"/>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EE7FE43E-F65B-48AE-8AE7-08C94444725D}"/>
              </a:ext>
            </a:extLst>
          </p:cNvPr>
          <p:cNvPicPr>
            <a:picLocks noChangeAspect="1"/>
          </p:cNvPicPr>
          <p:nvPr/>
        </p:nvPicPr>
        <p:blipFill>
          <a:blip r:embed="rId3"/>
          <a:stretch>
            <a:fillRect/>
          </a:stretch>
        </p:blipFill>
        <p:spPr>
          <a:xfrm>
            <a:off x="4903592" y="2204864"/>
            <a:ext cx="4147010" cy="3129055"/>
          </a:xfrm>
          <a:prstGeom prst="rect">
            <a:avLst/>
          </a:prstGeom>
        </p:spPr>
      </p:pic>
    </p:spTree>
    <p:extLst>
      <p:ext uri="{BB962C8B-B14F-4D97-AF65-F5344CB8AC3E}">
        <p14:creationId xmlns:p14="http://schemas.microsoft.com/office/powerpoint/2010/main" val="327585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0D6F81A9-0A41-4F21-BB22-8ADC95D9D461}"/>
              </a:ext>
            </a:extLst>
          </p:cNvPr>
          <p:cNvSpPr>
            <a:spLocks noGrp="1"/>
          </p:cNvSpPr>
          <p:nvPr>
            <p:ph type="body" sz="quarter" idx="14"/>
          </p:nvPr>
        </p:nvSpPr>
        <p:spPr/>
        <p:txBody>
          <a:bodyPr/>
          <a:lstStyle/>
          <a:p>
            <a:r>
              <a:rPr lang="zh-CN" altLang="en-US" dirty="0"/>
              <a:t>整理数据集</a:t>
            </a:r>
          </a:p>
          <a:p>
            <a:pPr marL="0" indent="0">
              <a:buNone/>
            </a:pPr>
            <a:r>
              <a:rPr lang="zh-CN" altLang="en-US" sz="1800" dirty="0"/>
              <a:t>    从原始训练集中拆分验证集，然后将图像移动到按标签分组的子文件夹中</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r>
              <a:rPr lang="zh-CN" altLang="en-US" dirty="0"/>
              <a:t>图像增广</a:t>
            </a:r>
            <a:endParaRPr lang="en-US" altLang="zh-CN"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8" name="图片 7">
            <a:extLst>
              <a:ext uri="{FF2B5EF4-FFF2-40B4-BE49-F238E27FC236}">
                <a16:creationId xmlns:a16="http://schemas.microsoft.com/office/drawing/2014/main" id="{2444BA09-A9A8-463F-A818-F127F7493812}"/>
              </a:ext>
            </a:extLst>
          </p:cNvPr>
          <p:cNvPicPr>
            <a:picLocks noChangeAspect="1"/>
          </p:cNvPicPr>
          <p:nvPr/>
        </p:nvPicPr>
        <p:blipFill rotWithShape="1">
          <a:blip r:embed="rId2"/>
          <a:srcRect r="14318"/>
          <a:stretch/>
        </p:blipFill>
        <p:spPr>
          <a:xfrm>
            <a:off x="374309" y="4060455"/>
            <a:ext cx="5989849" cy="2335671"/>
          </a:xfrm>
          <a:prstGeom prst="rect">
            <a:avLst/>
          </a:prstGeom>
        </p:spPr>
      </p:pic>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代码思路</a:t>
            </a:r>
          </a:p>
        </p:txBody>
      </p:sp>
      <p:pic>
        <p:nvPicPr>
          <p:cNvPr id="3" name="图片 2">
            <a:extLst>
              <a:ext uri="{FF2B5EF4-FFF2-40B4-BE49-F238E27FC236}">
                <a16:creationId xmlns:a16="http://schemas.microsoft.com/office/drawing/2014/main" id="{6EE3E0FE-30EB-464E-A546-806C1FC4879D}"/>
              </a:ext>
            </a:extLst>
          </p:cNvPr>
          <p:cNvPicPr>
            <a:picLocks noChangeAspect="1"/>
          </p:cNvPicPr>
          <p:nvPr/>
        </p:nvPicPr>
        <p:blipFill rotWithShape="1">
          <a:blip r:embed="rId3"/>
          <a:srcRect t="-1" r="85239" b="-30332"/>
          <a:stretch/>
        </p:blipFill>
        <p:spPr>
          <a:xfrm>
            <a:off x="578614" y="2314373"/>
            <a:ext cx="1155397" cy="792088"/>
          </a:xfrm>
          <a:prstGeom prst="rect">
            <a:avLst/>
          </a:prstGeom>
        </p:spPr>
      </p:pic>
      <p:pic>
        <p:nvPicPr>
          <p:cNvPr id="4" name="图片 3">
            <a:extLst>
              <a:ext uri="{FF2B5EF4-FFF2-40B4-BE49-F238E27FC236}">
                <a16:creationId xmlns:a16="http://schemas.microsoft.com/office/drawing/2014/main" id="{C9E690EE-461A-4993-B311-44DAAC0D615C}"/>
              </a:ext>
            </a:extLst>
          </p:cNvPr>
          <p:cNvPicPr>
            <a:picLocks noChangeAspect="1"/>
          </p:cNvPicPr>
          <p:nvPr/>
        </p:nvPicPr>
        <p:blipFill>
          <a:blip r:embed="rId4"/>
          <a:stretch>
            <a:fillRect/>
          </a:stretch>
        </p:blipFill>
        <p:spPr>
          <a:xfrm>
            <a:off x="2195736" y="2458408"/>
            <a:ext cx="1889984" cy="429014"/>
          </a:xfrm>
          <a:prstGeom prst="rect">
            <a:avLst/>
          </a:prstGeom>
        </p:spPr>
      </p:pic>
      <p:pic>
        <p:nvPicPr>
          <p:cNvPr id="6" name="图片 5">
            <a:extLst>
              <a:ext uri="{FF2B5EF4-FFF2-40B4-BE49-F238E27FC236}">
                <a16:creationId xmlns:a16="http://schemas.microsoft.com/office/drawing/2014/main" id="{8FBBF30D-157C-4B08-9B78-6D8E747511D7}"/>
              </a:ext>
            </a:extLst>
          </p:cNvPr>
          <p:cNvPicPr>
            <a:picLocks noChangeAspect="1"/>
          </p:cNvPicPr>
          <p:nvPr/>
        </p:nvPicPr>
        <p:blipFill>
          <a:blip r:embed="rId5"/>
          <a:stretch>
            <a:fillRect/>
          </a:stretch>
        </p:blipFill>
        <p:spPr>
          <a:xfrm>
            <a:off x="4033928" y="2001326"/>
            <a:ext cx="1552362" cy="1343179"/>
          </a:xfrm>
          <a:prstGeom prst="rect">
            <a:avLst/>
          </a:prstGeom>
        </p:spPr>
      </p:pic>
      <p:cxnSp>
        <p:nvCxnSpPr>
          <p:cNvPr id="19" name="直接箭头连接符 18">
            <a:extLst>
              <a:ext uri="{FF2B5EF4-FFF2-40B4-BE49-F238E27FC236}">
                <a16:creationId xmlns:a16="http://schemas.microsoft.com/office/drawing/2014/main" id="{F6A0D481-D734-4FF1-B73A-F390A23DF3AE}"/>
              </a:ext>
            </a:extLst>
          </p:cNvPr>
          <p:cNvCxnSpPr>
            <a:cxnSpLocks/>
          </p:cNvCxnSpPr>
          <p:nvPr/>
        </p:nvCxnSpPr>
        <p:spPr>
          <a:xfrm>
            <a:off x="1475656" y="2672915"/>
            <a:ext cx="6950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4C87150-84B9-491D-9A4E-317A2A2E3995}"/>
              </a:ext>
            </a:extLst>
          </p:cNvPr>
          <p:cNvSpPr txBox="1"/>
          <p:nvPr/>
        </p:nvSpPr>
        <p:spPr>
          <a:xfrm>
            <a:off x="1475656" y="2217381"/>
            <a:ext cx="595035" cy="338554"/>
          </a:xfrm>
          <a:prstGeom prst="rect">
            <a:avLst/>
          </a:prstGeom>
          <a:noFill/>
        </p:spPr>
        <p:txBody>
          <a:bodyPr wrap="none" rtlCol="0">
            <a:spAutoFit/>
          </a:bodyPr>
          <a:lstStyle/>
          <a:p>
            <a:r>
              <a:rPr lang="zh-CN" altLang="en-US" sz="1600" b="1" dirty="0"/>
              <a:t>整理</a:t>
            </a:r>
          </a:p>
        </p:txBody>
      </p:sp>
      <p:sp>
        <p:nvSpPr>
          <p:cNvPr id="22" name="左大括号 21">
            <a:extLst>
              <a:ext uri="{FF2B5EF4-FFF2-40B4-BE49-F238E27FC236}">
                <a16:creationId xmlns:a16="http://schemas.microsoft.com/office/drawing/2014/main" id="{D55B5ECE-FE42-4E49-BCA9-42245CF18839}"/>
              </a:ext>
            </a:extLst>
          </p:cNvPr>
          <p:cNvSpPr/>
          <p:nvPr/>
        </p:nvSpPr>
        <p:spPr>
          <a:xfrm>
            <a:off x="4033928" y="2053269"/>
            <a:ext cx="132688" cy="1283658"/>
          </a:xfrm>
          <a:prstGeom prst="leftBrace">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8104128E-C2B4-44D1-8C7E-977A5AF71A26}"/>
              </a:ext>
            </a:extLst>
          </p:cNvPr>
          <p:cNvCxnSpPr>
            <a:cxnSpLocks/>
          </p:cNvCxnSpPr>
          <p:nvPr/>
        </p:nvCxnSpPr>
        <p:spPr>
          <a:xfrm>
            <a:off x="5470921" y="3148406"/>
            <a:ext cx="6950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FDD7F67-0863-4F29-81B3-D056275CCA2A}"/>
              </a:ext>
            </a:extLst>
          </p:cNvPr>
          <p:cNvCxnSpPr>
            <a:cxnSpLocks/>
          </p:cNvCxnSpPr>
          <p:nvPr/>
        </p:nvCxnSpPr>
        <p:spPr>
          <a:xfrm>
            <a:off x="5470921" y="2555935"/>
            <a:ext cx="6950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359C699-FE5D-47A8-B11F-F75F42C8E581}"/>
              </a:ext>
            </a:extLst>
          </p:cNvPr>
          <p:cNvSpPr txBox="1"/>
          <p:nvPr/>
        </p:nvSpPr>
        <p:spPr>
          <a:xfrm>
            <a:off x="6353229" y="2386658"/>
            <a:ext cx="1011815" cy="338554"/>
          </a:xfrm>
          <a:prstGeom prst="rect">
            <a:avLst/>
          </a:prstGeom>
          <a:noFill/>
        </p:spPr>
        <p:txBody>
          <a:bodyPr wrap="none" rtlCol="0">
            <a:spAutoFit/>
          </a:bodyPr>
          <a:lstStyle/>
          <a:p>
            <a:r>
              <a:rPr lang="zh-CN" altLang="en-US" sz="1600" b="1" dirty="0"/>
              <a:t>用于训练</a:t>
            </a:r>
          </a:p>
        </p:txBody>
      </p:sp>
      <p:sp>
        <p:nvSpPr>
          <p:cNvPr id="26" name="文本框 25">
            <a:extLst>
              <a:ext uri="{FF2B5EF4-FFF2-40B4-BE49-F238E27FC236}">
                <a16:creationId xmlns:a16="http://schemas.microsoft.com/office/drawing/2014/main" id="{7A197926-D47E-4A0F-8648-551C68A7A84A}"/>
              </a:ext>
            </a:extLst>
          </p:cNvPr>
          <p:cNvSpPr txBox="1"/>
          <p:nvPr/>
        </p:nvSpPr>
        <p:spPr>
          <a:xfrm>
            <a:off x="6364160" y="2964817"/>
            <a:ext cx="1011815" cy="338554"/>
          </a:xfrm>
          <a:prstGeom prst="rect">
            <a:avLst/>
          </a:prstGeom>
          <a:noFill/>
        </p:spPr>
        <p:txBody>
          <a:bodyPr wrap="none" rtlCol="0">
            <a:spAutoFit/>
          </a:bodyPr>
          <a:lstStyle/>
          <a:p>
            <a:r>
              <a:rPr lang="zh-CN" altLang="en-US" sz="1600" b="1" dirty="0"/>
              <a:t>用于验证</a:t>
            </a:r>
          </a:p>
        </p:txBody>
      </p:sp>
      <p:cxnSp>
        <p:nvCxnSpPr>
          <p:cNvPr id="28" name="直接箭头连接符 27">
            <a:extLst>
              <a:ext uri="{FF2B5EF4-FFF2-40B4-BE49-F238E27FC236}">
                <a16:creationId xmlns:a16="http://schemas.microsoft.com/office/drawing/2014/main" id="{34EE8D66-D038-4564-9D9C-1EE06B3FF1C0}"/>
              </a:ext>
            </a:extLst>
          </p:cNvPr>
          <p:cNvCxnSpPr>
            <a:cxnSpLocks/>
          </p:cNvCxnSpPr>
          <p:nvPr/>
        </p:nvCxnSpPr>
        <p:spPr>
          <a:xfrm flipV="1">
            <a:off x="6084168" y="4287883"/>
            <a:ext cx="497717" cy="528795"/>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318B67F-1B74-446D-8839-7B59CAA5907D}"/>
              </a:ext>
            </a:extLst>
          </p:cNvPr>
          <p:cNvCxnSpPr>
            <a:cxnSpLocks/>
            <a:endCxn id="50" idx="1"/>
          </p:cNvCxnSpPr>
          <p:nvPr/>
        </p:nvCxnSpPr>
        <p:spPr>
          <a:xfrm>
            <a:off x="5433890" y="5377558"/>
            <a:ext cx="1151368" cy="33653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84230A-8A77-433B-9E3D-802DB25398B4}"/>
              </a:ext>
            </a:extLst>
          </p:cNvPr>
          <p:cNvCxnSpPr>
            <a:cxnSpLocks/>
            <a:endCxn id="47" idx="1"/>
          </p:cNvCxnSpPr>
          <p:nvPr/>
        </p:nvCxnSpPr>
        <p:spPr>
          <a:xfrm>
            <a:off x="5123399" y="5589270"/>
            <a:ext cx="1491395" cy="586286"/>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C00EB20-DDC4-40D5-9B39-D60B687308CA}"/>
              </a:ext>
            </a:extLst>
          </p:cNvPr>
          <p:cNvCxnSpPr>
            <a:cxnSpLocks/>
            <a:endCxn id="39" idx="0"/>
          </p:cNvCxnSpPr>
          <p:nvPr/>
        </p:nvCxnSpPr>
        <p:spPr>
          <a:xfrm>
            <a:off x="4355660" y="5980638"/>
            <a:ext cx="651426" cy="302117"/>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997380B-12FE-4BAC-B594-9ED9C3246476}"/>
              </a:ext>
            </a:extLst>
          </p:cNvPr>
          <p:cNvSpPr txBox="1"/>
          <p:nvPr/>
        </p:nvSpPr>
        <p:spPr>
          <a:xfrm>
            <a:off x="3749909" y="6282755"/>
            <a:ext cx="2514353" cy="338554"/>
          </a:xfrm>
          <a:prstGeom prst="rect">
            <a:avLst/>
          </a:prstGeom>
        </p:spPr>
        <p:txBody>
          <a:bodyPr/>
          <a:lstStyle>
            <a:defPPr>
              <a:defRPr lang="zh-CN"/>
            </a:defPPr>
            <a:lvl1pPr fontAlgn="auto">
              <a:lnSpc>
                <a:spcPct val="90000"/>
              </a:lnSpc>
              <a:spcBef>
                <a:spcPts val="1000"/>
              </a:spcBef>
              <a:spcAft>
                <a:spcPts val="0"/>
              </a:spcAft>
              <a:defRPr>
                <a:latin typeface="微软雅黑" panose="020B0503020204020204" pitchFamily="34" charset="-122"/>
                <a:ea typeface="微软雅黑" panose="020B0503020204020204" pitchFamily="34" charset="-122"/>
              </a:defRPr>
            </a:lvl1pPr>
          </a:lstStyle>
          <a:p>
            <a:r>
              <a:rPr lang="zh-CN" altLang="en-US" sz="1600" dirty="0"/>
              <a:t>标准化图像的每个通道</a:t>
            </a:r>
          </a:p>
        </p:txBody>
      </p:sp>
      <p:sp>
        <p:nvSpPr>
          <p:cNvPr id="43" name="文本框 42">
            <a:extLst>
              <a:ext uri="{FF2B5EF4-FFF2-40B4-BE49-F238E27FC236}">
                <a16:creationId xmlns:a16="http://schemas.microsoft.com/office/drawing/2014/main" id="{3BF09CA8-5016-454D-90B3-B7737F34C971}"/>
              </a:ext>
            </a:extLst>
          </p:cNvPr>
          <p:cNvSpPr txBox="1"/>
          <p:nvPr/>
        </p:nvSpPr>
        <p:spPr>
          <a:xfrm>
            <a:off x="6585258" y="3748049"/>
            <a:ext cx="2307222" cy="1089529"/>
          </a:xfrm>
          <a:prstGeom prst="rect">
            <a:avLst/>
          </a:prstGeom>
        </p:spPr>
        <p:txBody>
          <a:bodyPr/>
          <a:lstStyle>
            <a:defPPr>
              <a:defRPr lang="zh-CN"/>
            </a:defPPr>
            <a:lvl1pPr fontAlgn="auto">
              <a:lnSpc>
                <a:spcPct val="90000"/>
              </a:lnSpc>
              <a:spcBef>
                <a:spcPts val="1000"/>
              </a:spcBef>
              <a:spcAft>
                <a:spcPts val="0"/>
              </a:spcAft>
              <a:defRPr>
                <a:latin typeface="微软雅黑" panose="020B0503020204020204" pitchFamily="34" charset="-122"/>
                <a:ea typeface="微软雅黑" panose="020B0503020204020204" pitchFamily="34" charset="-122"/>
              </a:defRPr>
            </a:lvl1pPr>
          </a:lstStyle>
          <a:p>
            <a:r>
              <a:rPr lang="zh-CN" altLang="en-US" sz="1600" dirty="0"/>
              <a:t>随机裁剪图像，所得图像为原始面积的</a:t>
            </a:r>
            <a:r>
              <a:rPr lang="en-US" altLang="zh-CN" sz="1600" dirty="0"/>
              <a:t>0.08</a:t>
            </a:r>
            <a:r>
              <a:rPr lang="zh-CN" altLang="en-US" sz="1600" dirty="0"/>
              <a:t>到</a:t>
            </a:r>
            <a:r>
              <a:rPr lang="en-US" altLang="zh-CN" sz="1600" dirty="0"/>
              <a:t>1</a:t>
            </a:r>
            <a:r>
              <a:rPr lang="zh-CN" altLang="en-US" sz="1600" dirty="0"/>
              <a:t>之间，高宽比在</a:t>
            </a:r>
            <a:r>
              <a:rPr lang="en-US" altLang="zh-CN" sz="1600" dirty="0"/>
              <a:t>3/4</a:t>
            </a:r>
            <a:r>
              <a:rPr lang="zh-CN" altLang="en-US" sz="1600" dirty="0"/>
              <a:t>和</a:t>
            </a:r>
            <a:r>
              <a:rPr lang="en-US" altLang="zh-CN" sz="1600" dirty="0"/>
              <a:t>4/3</a:t>
            </a:r>
            <a:r>
              <a:rPr lang="zh-CN" altLang="en-US" sz="1600" dirty="0"/>
              <a:t>之间。</a:t>
            </a:r>
          </a:p>
        </p:txBody>
      </p:sp>
      <p:sp>
        <p:nvSpPr>
          <p:cNvPr id="47" name="矩形 46">
            <a:extLst>
              <a:ext uri="{FF2B5EF4-FFF2-40B4-BE49-F238E27FC236}">
                <a16:creationId xmlns:a16="http://schemas.microsoft.com/office/drawing/2014/main" id="{880B9B08-60F8-44DD-ACE3-1923EBCBA7FE}"/>
              </a:ext>
            </a:extLst>
          </p:cNvPr>
          <p:cNvSpPr/>
          <p:nvPr/>
        </p:nvSpPr>
        <p:spPr>
          <a:xfrm>
            <a:off x="6614794" y="6004740"/>
            <a:ext cx="1426964" cy="341632"/>
          </a:xfrm>
          <a:prstGeom prst="rect">
            <a:avLst/>
          </a:prstGeom>
        </p:spPr>
        <p:txBody>
          <a:bodyPr/>
          <a:lstStyle/>
          <a:p>
            <a:pPr fontAlgn="auto">
              <a:lnSpc>
                <a:spcPct val="90000"/>
              </a:lnSpc>
              <a:spcBef>
                <a:spcPts val="1000"/>
              </a:spcBef>
              <a:spcAft>
                <a:spcPts val="0"/>
              </a:spcAft>
            </a:pPr>
            <a:r>
              <a:rPr lang="zh-CN" altLang="en-US" sz="1600" dirty="0">
                <a:latin typeface="微软雅黑" panose="020B0503020204020204" pitchFamily="34" charset="-122"/>
                <a:ea typeface="微软雅黑" panose="020B0503020204020204" pitchFamily="34" charset="-122"/>
              </a:rPr>
              <a:t>添加随机噪声</a:t>
            </a:r>
          </a:p>
        </p:txBody>
      </p:sp>
      <p:sp>
        <p:nvSpPr>
          <p:cNvPr id="50" name="矩形 49">
            <a:extLst>
              <a:ext uri="{FF2B5EF4-FFF2-40B4-BE49-F238E27FC236}">
                <a16:creationId xmlns:a16="http://schemas.microsoft.com/office/drawing/2014/main" id="{4365817C-FE20-4551-BC6C-949C0B9B7780}"/>
              </a:ext>
            </a:extLst>
          </p:cNvPr>
          <p:cNvSpPr/>
          <p:nvPr/>
        </p:nvSpPr>
        <p:spPr>
          <a:xfrm>
            <a:off x="6585258" y="5418631"/>
            <a:ext cx="2494182" cy="590931"/>
          </a:xfrm>
          <a:prstGeom prst="rect">
            <a:avLst/>
          </a:prstGeom>
        </p:spPr>
        <p:txBody>
          <a:bodyPr/>
          <a:lstStyle/>
          <a:p>
            <a:pPr fontAlgn="auto">
              <a:lnSpc>
                <a:spcPct val="90000"/>
              </a:lnSpc>
              <a:spcBef>
                <a:spcPts val="1000"/>
              </a:spcBef>
              <a:spcAft>
                <a:spcPts val="0"/>
              </a:spcAft>
            </a:pPr>
            <a:r>
              <a:rPr lang="zh-CN" altLang="en-US" sz="1600" dirty="0">
                <a:latin typeface="微软雅黑" panose="020B0503020204020204" pitchFamily="34" charset="-122"/>
                <a:ea typeface="微软雅黑" panose="020B0503020204020204" pitchFamily="34" charset="-122"/>
              </a:rPr>
              <a:t>随机更改亮度，对比度和饱和度</a:t>
            </a:r>
          </a:p>
        </p:txBody>
      </p:sp>
      <p:sp>
        <p:nvSpPr>
          <p:cNvPr id="53" name="矩形 52">
            <a:extLst>
              <a:ext uri="{FF2B5EF4-FFF2-40B4-BE49-F238E27FC236}">
                <a16:creationId xmlns:a16="http://schemas.microsoft.com/office/drawing/2014/main" id="{BFD8A500-18E4-487F-8105-C2425BD330B6}"/>
              </a:ext>
            </a:extLst>
          </p:cNvPr>
          <p:cNvSpPr/>
          <p:nvPr/>
        </p:nvSpPr>
        <p:spPr>
          <a:xfrm>
            <a:off x="6581885" y="4774901"/>
            <a:ext cx="2466772" cy="590931"/>
          </a:xfrm>
          <a:prstGeom prst="rect">
            <a:avLst/>
          </a:prstGeom>
        </p:spPr>
        <p:txBody>
          <a:bodyPr/>
          <a:lstStyle/>
          <a:p>
            <a:pPr fontAlgn="auto">
              <a:lnSpc>
                <a:spcPct val="90000"/>
              </a:lnSpc>
              <a:spcBef>
                <a:spcPts val="1000"/>
              </a:spcBef>
              <a:spcAft>
                <a:spcPts val="0"/>
              </a:spcAft>
            </a:pPr>
            <a:r>
              <a:rPr lang="zh-CN" altLang="en-US" sz="1600" dirty="0">
                <a:latin typeface="微软雅黑" panose="020B0503020204020204" pitchFamily="34" charset="-122"/>
                <a:ea typeface="微软雅黑" panose="020B0503020204020204" pitchFamily="34" charset="-122"/>
              </a:rPr>
              <a:t>缩放图像以创建</a:t>
            </a:r>
            <a:r>
              <a:rPr lang="en-US" altLang="zh-CN" sz="1600" dirty="0">
                <a:latin typeface="微软雅黑" panose="020B0503020204020204" pitchFamily="34" charset="-122"/>
                <a:ea typeface="微软雅黑" panose="020B0503020204020204" pitchFamily="34" charset="-122"/>
              </a:rPr>
              <a:t>224X224</a:t>
            </a:r>
            <a:r>
              <a:rPr lang="zh-CN" altLang="en-US" sz="1600" dirty="0">
                <a:latin typeface="微软雅黑" panose="020B0503020204020204" pitchFamily="34" charset="-122"/>
                <a:ea typeface="微软雅黑" panose="020B0503020204020204" pitchFamily="34" charset="-122"/>
              </a:rPr>
              <a:t>的新图像</a:t>
            </a:r>
          </a:p>
        </p:txBody>
      </p:sp>
      <p:cxnSp>
        <p:nvCxnSpPr>
          <p:cNvPr id="56" name="直接箭头连接符 55">
            <a:extLst>
              <a:ext uri="{FF2B5EF4-FFF2-40B4-BE49-F238E27FC236}">
                <a16:creationId xmlns:a16="http://schemas.microsoft.com/office/drawing/2014/main" id="{0BB5BA4D-AFC8-4542-BC5F-6FA76D1DD157}"/>
              </a:ext>
            </a:extLst>
          </p:cNvPr>
          <p:cNvCxnSpPr>
            <a:cxnSpLocks/>
          </p:cNvCxnSpPr>
          <p:nvPr/>
        </p:nvCxnSpPr>
        <p:spPr>
          <a:xfrm flipV="1">
            <a:off x="5433890" y="5112143"/>
            <a:ext cx="1147995" cy="709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77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3464912" y="2349687"/>
            <a:ext cx="5679089" cy="2615746"/>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3693472" y="1484651"/>
            <a:ext cx="4694290" cy="76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399">
                <a:solidFill>
                  <a:srgbClr val="024C89"/>
                </a:solidFill>
                <a:latin typeface="微软雅黑" pitchFamily="34" charset="-122"/>
                <a:ea typeface="微软雅黑" pitchFamily="34" charset="-122"/>
              </a:rPr>
              <a:t>引言</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3853781" y="3585143"/>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899957" y="2503649"/>
            <a:ext cx="2303062" cy="2306237"/>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4264637" y="3285010"/>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相关研究成果</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3853781" y="2816390"/>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4264637" y="2516257"/>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项目背景</a:t>
            </a:r>
          </a:p>
        </p:txBody>
      </p:sp>
      <p:sp>
        <p:nvSpPr>
          <p:cNvPr id="18" name="Oval 40">
            <a:extLst>
              <a:ext uri="{FF2B5EF4-FFF2-40B4-BE49-F238E27FC236}">
                <a16:creationId xmlns:a16="http://schemas.microsoft.com/office/drawing/2014/main" id="{CB19102C-9F60-4BCF-BF6C-697C18744731}"/>
              </a:ext>
            </a:extLst>
          </p:cNvPr>
          <p:cNvSpPr>
            <a:spLocks noChangeAspect="1" noChangeArrowheads="1"/>
          </p:cNvSpPr>
          <p:nvPr/>
        </p:nvSpPr>
        <p:spPr bwMode="auto">
          <a:xfrm>
            <a:off x="3853781" y="4339525"/>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9" name="TextBox 59">
            <a:extLst>
              <a:ext uri="{FF2B5EF4-FFF2-40B4-BE49-F238E27FC236}">
                <a16:creationId xmlns:a16="http://schemas.microsoft.com/office/drawing/2014/main" id="{E20D04D7-2EE5-42B2-AF04-4EEDCC922C37}"/>
              </a:ext>
            </a:extLst>
          </p:cNvPr>
          <p:cNvSpPr txBox="1">
            <a:spLocks noChangeArrowheads="1"/>
          </p:cNvSpPr>
          <p:nvPr/>
        </p:nvSpPr>
        <p:spPr bwMode="auto">
          <a:xfrm>
            <a:off x="4264637" y="4039392"/>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项目意义</a:t>
            </a:r>
          </a:p>
        </p:txBody>
      </p:sp>
    </p:spTree>
    <p:extLst>
      <p:ext uri="{BB962C8B-B14F-4D97-AF65-F5344CB8AC3E}">
        <p14:creationId xmlns:p14="http://schemas.microsoft.com/office/powerpoint/2010/main" val="668307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97C433-70B7-4F75-94A7-100B16285A8E}"/>
              </a:ext>
            </a:extLst>
          </p:cNvPr>
          <p:cNvPicPr>
            <a:picLocks noChangeAspect="1"/>
          </p:cNvPicPr>
          <p:nvPr/>
        </p:nvPicPr>
        <p:blipFill rotWithShape="1">
          <a:blip r:embed="rId2"/>
          <a:srcRect l="1025" r="37629" b="12792"/>
          <a:stretch/>
        </p:blipFill>
        <p:spPr>
          <a:xfrm>
            <a:off x="489298" y="3491596"/>
            <a:ext cx="5609499" cy="2664296"/>
          </a:xfrm>
          <a:prstGeom prst="rect">
            <a:avLst/>
          </a:prstGeom>
        </p:spPr>
      </p:pic>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代码思路</a:t>
            </a:r>
          </a:p>
        </p:txBody>
      </p:sp>
      <p:sp>
        <p:nvSpPr>
          <p:cNvPr id="29" name="文本占位符 4">
            <a:extLst>
              <a:ext uri="{FF2B5EF4-FFF2-40B4-BE49-F238E27FC236}">
                <a16:creationId xmlns:a16="http://schemas.microsoft.com/office/drawing/2014/main" id="{4CB23B02-8EDB-4D96-8209-5F2F91CBA61F}"/>
              </a:ext>
            </a:extLst>
          </p:cNvPr>
          <p:cNvSpPr>
            <a:spLocks noGrp="1"/>
          </p:cNvSpPr>
          <p:nvPr>
            <p:ph type="body" sz="quarter" idx="14"/>
          </p:nvPr>
        </p:nvSpPr>
        <p:spPr>
          <a:xfrm>
            <a:off x="395536" y="1244921"/>
            <a:ext cx="8568952" cy="4752875"/>
          </a:xfrm>
        </p:spPr>
        <p:txBody>
          <a:bodyPr/>
          <a:lstStyle/>
          <a:p>
            <a:r>
              <a:rPr lang="zh-CN" altLang="en-US" dirty="0"/>
              <a:t>引入预训练模型并调整</a:t>
            </a:r>
            <a:endParaRPr lang="en-US" altLang="zh-CN" dirty="0"/>
          </a:p>
          <a:p>
            <a:pPr marL="0" indent="0">
              <a:lnSpc>
                <a:spcPct val="100000"/>
              </a:lnSpc>
              <a:buNone/>
            </a:pPr>
            <a:r>
              <a:rPr lang="zh-CN" altLang="en-US" sz="2000" dirty="0"/>
              <a:t>       </a:t>
            </a:r>
            <a:r>
              <a:rPr lang="zh-CN" altLang="en-US" sz="1800" dirty="0"/>
              <a:t>深度学习框架的 </a:t>
            </a:r>
            <a:r>
              <a:rPr lang="en-US" altLang="zh-CN" sz="1800" dirty="0"/>
              <a:t>API </a:t>
            </a:r>
            <a:r>
              <a:rPr lang="zh-CN" altLang="en-US" sz="1800" dirty="0"/>
              <a:t>提供了在 </a:t>
            </a:r>
            <a:r>
              <a:rPr lang="en-US" altLang="zh-CN" sz="1800" dirty="0"/>
              <a:t>ImageNet </a:t>
            </a:r>
            <a:r>
              <a:rPr lang="zh-CN" altLang="en-US" sz="1800" dirty="0"/>
              <a:t>数据集上预训练的各种模型</a:t>
            </a:r>
            <a:endParaRPr lang="en-US" altLang="zh-CN" sz="1800" dirty="0"/>
          </a:p>
          <a:p>
            <a:pPr marL="0" indent="0">
              <a:lnSpc>
                <a:spcPct val="100000"/>
              </a:lnSpc>
              <a:buNone/>
            </a:pPr>
            <a:r>
              <a:rPr lang="zh-CN" altLang="en-US" sz="1800" dirty="0"/>
              <a:t>       我们在</a:t>
            </a:r>
            <a:r>
              <a:rPr lang="en-US" altLang="zh-CN" sz="1800" dirty="0"/>
              <a:t>ImageNet </a:t>
            </a:r>
            <a:r>
              <a:rPr lang="zh-CN" altLang="en-US" sz="1800" dirty="0"/>
              <a:t>数据集上选择预训练的模型，然后使用该模型提取图像要素，再将其输入到定制的小规模输出网络中</a:t>
            </a:r>
            <a:endParaRPr lang="en-US" altLang="zh-CN" sz="1800" dirty="0"/>
          </a:p>
          <a:p>
            <a:pPr marL="0" indent="0">
              <a:lnSpc>
                <a:spcPct val="100000"/>
              </a:lnSpc>
              <a:buNone/>
            </a:pPr>
            <a:r>
              <a:rPr lang="zh-CN" altLang="en-US" sz="1800" dirty="0"/>
              <a:t>       我们尝试的模型有</a:t>
            </a:r>
            <a:r>
              <a:rPr lang="en-US" altLang="zh-CN" sz="1800" dirty="0"/>
              <a:t>ResNet-34</a:t>
            </a:r>
            <a:r>
              <a:rPr lang="zh-CN" altLang="en-US" sz="1800" dirty="0"/>
              <a:t>，</a:t>
            </a:r>
            <a:r>
              <a:rPr lang="en-US" altLang="zh-CN" sz="1800" dirty="0"/>
              <a:t>ResNet-50</a:t>
            </a:r>
            <a:r>
              <a:rPr lang="zh-CN" altLang="en-US" sz="1800" dirty="0"/>
              <a:t>，</a:t>
            </a:r>
            <a:r>
              <a:rPr lang="en-US" altLang="zh-CN" sz="1800" dirty="0"/>
              <a:t>ResNet-152</a:t>
            </a: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cxnSp>
        <p:nvCxnSpPr>
          <p:cNvPr id="33" name="直接箭头连接符 32">
            <a:extLst>
              <a:ext uri="{FF2B5EF4-FFF2-40B4-BE49-F238E27FC236}">
                <a16:creationId xmlns:a16="http://schemas.microsoft.com/office/drawing/2014/main" id="{A7EBE432-7FFC-4FBD-93C7-7E8FE0D79D3F}"/>
              </a:ext>
            </a:extLst>
          </p:cNvPr>
          <p:cNvCxnSpPr>
            <a:cxnSpLocks/>
          </p:cNvCxnSpPr>
          <p:nvPr/>
        </p:nvCxnSpPr>
        <p:spPr>
          <a:xfrm flipV="1">
            <a:off x="5292080" y="4955631"/>
            <a:ext cx="900479" cy="28597"/>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DC8E06B-1931-4B20-B13A-8124398F6DBC}"/>
              </a:ext>
            </a:extLst>
          </p:cNvPr>
          <p:cNvCxnSpPr>
            <a:cxnSpLocks/>
          </p:cNvCxnSpPr>
          <p:nvPr/>
        </p:nvCxnSpPr>
        <p:spPr>
          <a:xfrm flipV="1">
            <a:off x="5508104" y="4410479"/>
            <a:ext cx="792088" cy="22373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85E2BE1-BEF6-4833-A1C9-63EA315E881C}"/>
              </a:ext>
            </a:extLst>
          </p:cNvPr>
          <p:cNvCxnSpPr>
            <a:cxnSpLocks/>
          </p:cNvCxnSpPr>
          <p:nvPr/>
        </p:nvCxnSpPr>
        <p:spPr>
          <a:xfrm>
            <a:off x="4544416" y="5613079"/>
            <a:ext cx="1648143" cy="0"/>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0D56A53-25FF-4088-8314-E914C98893EB}"/>
              </a:ext>
            </a:extLst>
          </p:cNvPr>
          <p:cNvSpPr/>
          <p:nvPr/>
        </p:nvSpPr>
        <p:spPr>
          <a:xfrm>
            <a:off x="6192559" y="4795195"/>
            <a:ext cx="3059832" cy="590931"/>
          </a:xfrm>
          <a:prstGeom prst="rect">
            <a:avLst/>
          </a:prstGeom>
        </p:spPr>
        <p:txBody>
          <a:bodyPr/>
          <a:lstStyle/>
          <a:p>
            <a:pPr fontAlgn="auto">
              <a:lnSpc>
                <a:spcPct val="90000"/>
              </a:lnSpc>
              <a:spcBef>
                <a:spcPts val="1000"/>
              </a:spcBef>
              <a:spcAft>
                <a:spcPts val="0"/>
              </a:spcAft>
            </a:pPr>
            <a:r>
              <a:rPr lang="zh-CN" altLang="en-US" dirty="0">
                <a:latin typeface="微软雅黑" panose="020B0503020204020204" pitchFamily="34" charset="-122"/>
                <a:ea typeface="微软雅黑" panose="020B0503020204020204" pitchFamily="34" charset="-122"/>
              </a:rPr>
              <a:t>定义一个新的输出网络，共有</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个输出类别</a:t>
            </a:r>
          </a:p>
        </p:txBody>
      </p:sp>
      <p:sp>
        <p:nvSpPr>
          <p:cNvPr id="13" name="矩形 12">
            <a:extLst>
              <a:ext uri="{FF2B5EF4-FFF2-40B4-BE49-F238E27FC236}">
                <a16:creationId xmlns:a16="http://schemas.microsoft.com/office/drawing/2014/main" id="{C5BCE69C-7ED1-436D-96DF-51D274812F72}"/>
              </a:ext>
            </a:extLst>
          </p:cNvPr>
          <p:cNvSpPr/>
          <p:nvPr/>
        </p:nvSpPr>
        <p:spPr>
          <a:xfrm>
            <a:off x="6192559" y="5474328"/>
            <a:ext cx="2688433" cy="590931"/>
          </a:xfrm>
          <a:prstGeom prst="rect">
            <a:avLst/>
          </a:prstGeom>
        </p:spPr>
        <p:txBody>
          <a:bodyPr/>
          <a:lstStyle/>
          <a:p>
            <a:pPr fontAlgn="auto">
              <a:lnSpc>
                <a:spcPct val="90000"/>
              </a:lnSpc>
              <a:spcBef>
                <a:spcPts val="1000"/>
              </a:spcBef>
              <a:spcAft>
                <a:spcPts val="0"/>
              </a:spcAft>
            </a:pPr>
            <a:r>
              <a:rPr lang="zh-CN" altLang="en-US" dirty="0">
                <a:latin typeface="微软雅黑" panose="020B0503020204020204" pitchFamily="34" charset="-122"/>
                <a:ea typeface="微软雅黑" panose="020B0503020204020204" pitchFamily="34" charset="-122"/>
              </a:rPr>
              <a:t>将模型参数分配给用于计算的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GPU</a:t>
            </a: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4D16CB8-8B58-4366-9753-4048A4C8BCE2}"/>
              </a:ext>
            </a:extLst>
          </p:cNvPr>
          <p:cNvSpPr/>
          <p:nvPr/>
        </p:nvSpPr>
        <p:spPr>
          <a:xfrm>
            <a:off x="6191246" y="4142816"/>
            <a:ext cx="2773242" cy="590931"/>
          </a:xfrm>
          <a:prstGeom prst="rect">
            <a:avLst/>
          </a:prstGeom>
        </p:spPr>
        <p:txBody>
          <a:bodyPr/>
          <a:lstStyle/>
          <a:p>
            <a:pPr fontAlgn="auto">
              <a:lnSpc>
                <a:spcPct val="90000"/>
              </a:lnSpc>
              <a:spcBef>
                <a:spcPts val="1000"/>
              </a:spcBef>
              <a:spcAft>
                <a:spcPts val="0"/>
              </a:spcAft>
            </a:pPr>
            <a:r>
              <a:rPr lang="zh-CN" altLang="en-US" dirty="0">
                <a:latin typeface="微软雅黑" panose="020B0503020204020204" pitchFamily="34" charset="-122"/>
                <a:ea typeface="微软雅黑" panose="020B0503020204020204" pitchFamily="34" charset="-122"/>
              </a:rPr>
              <a:t>调用预训练的 </a:t>
            </a:r>
            <a:r>
              <a:rPr lang="en-US" altLang="zh-CN" dirty="0">
                <a:latin typeface="微软雅黑" panose="020B0503020204020204" pitchFamily="34" charset="-122"/>
                <a:ea typeface="微软雅黑" panose="020B0503020204020204" pitchFamily="34" charset="-122"/>
              </a:rPr>
              <a:t>ResNet-34 </a:t>
            </a:r>
            <a:r>
              <a:rPr lang="zh-CN" altLang="en-US" dirty="0">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1412922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F10D8A3-4D6C-4DEB-83F0-15BDA7F8D9ED}"/>
              </a:ext>
            </a:extLst>
          </p:cNvPr>
          <p:cNvPicPr>
            <a:picLocks noChangeAspect="1"/>
          </p:cNvPicPr>
          <p:nvPr/>
        </p:nvPicPr>
        <p:blipFill>
          <a:blip r:embed="rId2"/>
          <a:stretch>
            <a:fillRect/>
          </a:stretch>
        </p:blipFill>
        <p:spPr>
          <a:xfrm>
            <a:off x="322218" y="1208350"/>
            <a:ext cx="4227834" cy="5254895"/>
          </a:xfrm>
          <a:prstGeom prst="rect">
            <a:avLst/>
          </a:prstGeom>
        </p:spPr>
      </p:pic>
      <mc:AlternateContent xmlns:mc="http://schemas.openxmlformats.org/markup-compatibility/2006">
        <mc:Choice xmlns:a14="http://schemas.microsoft.com/office/drawing/2010/main" Requires="a14">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dirty="0"/>
                  <a:t>定义训练函数：</a:t>
                </a:r>
                <a14:m>
                  <m:oMath xmlns:m="http://schemas.openxmlformats.org/officeDocument/2006/math">
                    <m:r>
                      <a:rPr lang="en-US" altLang="zh-CN" i="1" dirty="0" smtClean="0">
                        <a:latin typeface="Cambria Math" panose="02040503050406030204" pitchFamily="18" charset="0"/>
                      </a:rPr>
                      <m:t>𝑡𝑟𝑎𝑖𝑛</m:t>
                    </m:r>
                  </m:oMath>
                </a14:m>
                <a:endParaRPr lang="zh-CN" altLang="en-US" dirty="0"/>
              </a:p>
            </p:txBody>
          </p:sp>
        </mc:Choice>
        <mc:Fallback>
          <p:sp>
            <p:nvSpPr>
              <p:cNvPr id="2" name="文本占位符 1">
                <a:extLst>
                  <a:ext uri="{FF2B5EF4-FFF2-40B4-BE49-F238E27FC236}">
                    <a16:creationId xmlns:a16="http://schemas.microsoft.com/office/drawing/2014/main" id="{33D67DD6-3F83-44C6-A7EA-6C2F4CB1F92A}"/>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1741" t="-20270" b="-33784"/>
                </a:stretch>
              </a:blipFill>
            </p:spPr>
            <p:txBody>
              <a:bodyPr/>
              <a:lstStyle/>
              <a:p>
                <a:r>
                  <a:rPr lang="zh-CN" altLang="en-US">
                    <a:noFill/>
                  </a:rPr>
                  <a:t> </a:t>
                </a:r>
              </a:p>
            </p:txBody>
          </p:sp>
        </mc:Fallback>
      </mc:AlternateContent>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a:xfrm>
            <a:off x="4788024" y="1278263"/>
            <a:ext cx="4104456" cy="566561"/>
          </a:xfrm>
        </p:spPr>
        <p:txBody>
          <a:bodyPr/>
          <a:lstStyle/>
          <a:p>
            <a:pPr marL="0" indent="0">
              <a:buNone/>
            </a:pPr>
            <a:r>
              <a:rPr lang="zh-CN" altLang="en-US" sz="1800" dirty="0"/>
              <a:t>定义模型训练函数 </a:t>
            </a:r>
            <a:r>
              <a:rPr lang="en-US" altLang="zh-CN" sz="1800" dirty="0"/>
              <a:t>train</a:t>
            </a:r>
            <a:r>
              <a:rPr lang="zh-CN" altLang="en-US" sz="1800" dirty="0"/>
              <a:t>，对指定参数进行迭代训练</a:t>
            </a:r>
            <a:endParaRPr lang="en-US" altLang="zh-CN" sz="1800" dirty="0"/>
          </a:p>
        </p:txBody>
      </p:sp>
      <p:cxnSp>
        <p:nvCxnSpPr>
          <p:cNvPr id="19" name="直接箭头连接符 18">
            <a:extLst>
              <a:ext uri="{FF2B5EF4-FFF2-40B4-BE49-F238E27FC236}">
                <a16:creationId xmlns:a16="http://schemas.microsoft.com/office/drawing/2014/main" id="{22157381-00A5-4286-87DD-8923ACEF3ED5}"/>
              </a:ext>
            </a:extLst>
          </p:cNvPr>
          <p:cNvCxnSpPr>
            <a:cxnSpLocks/>
            <a:stCxn id="23" idx="3"/>
          </p:cNvCxnSpPr>
          <p:nvPr/>
        </p:nvCxnSpPr>
        <p:spPr>
          <a:xfrm>
            <a:off x="4355976" y="1793461"/>
            <a:ext cx="504056" cy="488162"/>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59FDD510-FCE0-462D-8EDD-859BCA29CBB7}"/>
              </a:ext>
            </a:extLst>
          </p:cNvPr>
          <p:cNvSpPr/>
          <p:nvPr/>
        </p:nvSpPr>
        <p:spPr>
          <a:xfrm>
            <a:off x="899592" y="1670089"/>
            <a:ext cx="3456384" cy="246743"/>
          </a:xfrm>
          <a:prstGeom prst="roundRect">
            <a:avLst>
              <a:gd name="adj" fmla="val 43432"/>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文本占位符 2">
            <a:extLst>
              <a:ext uri="{FF2B5EF4-FFF2-40B4-BE49-F238E27FC236}">
                <a16:creationId xmlns:a16="http://schemas.microsoft.com/office/drawing/2014/main" id="{EEBF056C-0E56-4791-A7C5-6E981251FC6A}"/>
              </a:ext>
            </a:extLst>
          </p:cNvPr>
          <p:cNvSpPr txBox="1">
            <a:spLocks/>
          </p:cNvSpPr>
          <p:nvPr/>
        </p:nvSpPr>
        <p:spPr>
          <a:xfrm>
            <a:off x="4788024" y="2209615"/>
            <a:ext cx="4104456" cy="566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dirty="0"/>
              <a:t>自定义超参数输入，以方便后续进行超参数调整</a:t>
            </a:r>
          </a:p>
          <a:p>
            <a:pPr marL="0" indent="0" fontAlgn="auto">
              <a:spcAft>
                <a:spcPts val="0"/>
              </a:spcAft>
              <a:buFont typeface="Arial" panose="020B0604020202020204" pitchFamily="34" charset="0"/>
              <a:buNone/>
            </a:pPr>
            <a:endParaRPr lang="en-US" altLang="zh-CN" sz="1800" dirty="0"/>
          </a:p>
        </p:txBody>
      </p:sp>
      <p:cxnSp>
        <p:nvCxnSpPr>
          <p:cNvPr id="28" name="直接箭头连接符 27">
            <a:extLst>
              <a:ext uri="{FF2B5EF4-FFF2-40B4-BE49-F238E27FC236}">
                <a16:creationId xmlns:a16="http://schemas.microsoft.com/office/drawing/2014/main" id="{AFC9D384-03FF-4FDC-81B0-A4A798856938}"/>
              </a:ext>
            </a:extLst>
          </p:cNvPr>
          <p:cNvCxnSpPr>
            <a:cxnSpLocks/>
            <a:stCxn id="29" idx="3"/>
          </p:cNvCxnSpPr>
          <p:nvPr/>
        </p:nvCxnSpPr>
        <p:spPr>
          <a:xfrm>
            <a:off x="4355976" y="2384884"/>
            <a:ext cx="504056" cy="607717"/>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64DFF8E8-8C6E-483C-AA63-B0FC712E78BA}"/>
              </a:ext>
            </a:extLst>
          </p:cNvPr>
          <p:cNvSpPr/>
          <p:nvPr/>
        </p:nvSpPr>
        <p:spPr>
          <a:xfrm>
            <a:off x="539552" y="1916832"/>
            <a:ext cx="3816424" cy="936104"/>
          </a:xfrm>
          <a:prstGeom prst="roundRect">
            <a:avLst>
              <a:gd name="adj" fmla="val 2064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文本占位符 2">
            <a:extLst>
              <a:ext uri="{FF2B5EF4-FFF2-40B4-BE49-F238E27FC236}">
                <a16:creationId xmlns:a16="http://schemas.microsoft.com/office/drawing/2014/main" id="{EBFBC204-4AF0-4B98-B52E-830FF1F7580C}"/>
              </a:ext>
            </a:extLst>
          </p:cNvPr>
          <p:cNvSpPr txBox="1">
            <a:spLocks/>
          </p:cNvSpPr>
          <p:nvPr/>
        </p:nvSpPr>
        <p:spPr>
          <a:xfrm>
            <a:off x="4788024" y="2920593"/>
            <a:ext cx="4104456" cy="1161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定义并调试模型训练工具：</a:t>
            </a:r>
          </a:p>
          <a:p>
            <a:pPr marL="0" indent="0" fontAlgn="auto">
              <a:spcAft>
                <a:spcPts val="0"/>
              </a:spcAft>
              <a:buFont typeface="Arial" panose="020B0604020202020204" pitchFamily="34" charset="0"/>
              <a:buNone/>
            </a:pPr>
            <a:r>
              <a:rPr lang="en-US" altLang="zh-CN" sz="1400"/>
              <a:t>         trainer </a:t>
            </a:r>
            <a:r>
              <a:rPr lang="zh-CN" altLang="en-US" sz="1400"/>
              <a:t>：训练器       </a:t>
            </a:r>
            <a:r>
              <a:rPr lang="en-US" altLang="zh-CN" sz="1400"/>
              <a:t>scheduler</a:t>
            </a:r>
            <a:r>
              <a:rPr lang="zh-CN" altLang="en-US" sz="1400"/>
              <a:t>：</a:t>
            </a:r>
            <a:r>
              <a:rPr lang="en-US" altLang="zh-CN" sz="1400"/>
              <a:t> </a:t>
            </a:r>
            <a:r>
              <a:rPr lang="zh-CN" altLang="en-US" sz="1400"/>
              <a:t>管理器</a:t>
            </a:r>
            <a:endParaRPr lang="en-US" altLang="zh-CN" sz="1400"/>
          </a:p>
          <a:p>
            <a:pPr marL="0" indent="0" fontAlgn="auto">
              <a:spcAft>
                <a:spcPts val="0"/>
              </a:spcAft>
              <a:buFont typeface="Arial" panose="020B0604020202020204" pitchFamily="34" charset="0"/>
              <a:buNone/>
            </a:pPr>
            <a:r>
              <a:rPr lang="en-US" altLang="zh-CN" sz="1400"/>
              <a:t>         animator</a:t>
            </a:r>
            <a:r>
              <a:rPr lang="zh-CN" altLang="en-US" sz="1400"/>
              <a:t> ：显示器   </a:t>
            </a:r>
            <a:r>
              <a:rPr lang="en-US" altLang="zh-CN" sz="1400"/>
              <a:t>net</a:t>
            </a:r>
            <a:r>
              <a:rPr lang="zh-CN" altLang="en-US" sz="1400"/>
              <a:t>：</a:t>
            </a:r>
            <a:r>
              <a:rPr lang="en-US" altLang="zh-CN" sz="1400"/>
              <a:t> </a:t>
            </a:r>
            <a:r>
              <a:rPr lang="zh-CN" altLang="en-US" sz="1400"/>
              <a:t>训练网络模型</a:t>
            </a:r>
            <a:endParaRPr lang="en-US" altLang="zh-CN" sz="1400"/>
          </a:p>
        </p:txBody>
      </p:sp>
      <p:cxnSp>
        <p:nvCxnSpPr>
          <p:cNvPr id="35" name="直接箭头连接符 34">
            <a:extLst>
              <a:ext uri="{FF2B5EF4-FFF2-40B4-BE49-F238E27FC236}">
                <a16:creationId xmlns:a16="http://schemas.microsoft.com/office/drawing/2014/main" id="{3F423DD6-3796-4CD8-9FD2-B48CED6DF7A3}"/>
              </a:ext>
            </a:extLst>
          </p:cNvPr>
          <p:cNvCxnSpPr>
            <a:cxnSpLocks/>
            <a:stCxn id="36" idx="3"/>
            <a:endCxn id="37" idx="1"/>
          </p:cNvCxnSpPr>
          <p:nvPr/>
        </p:nvCxnSpPr>
        <p:spPr>
          <a:xfrm>
            <a:off x="3959592" y="3667780"/>
            <a:ext cx="828432" cy="735906"/>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162DC3F1-1B61-4340-8157-1693B8E6AA07}"/>
              </a:ext>
            </a:extLst>
          </p:cNvPr>
          <p:cNvSpPr/>
          <p:nvPr/>
        </p:nvSpPr>
        <p:spPr>
          <a:xfrm>
            <a:off x="899592" y="3343780"/>
            <a:ext cx="3060000" cy="648000"/>
          </a:xfrm>
          <a:prstGeom prst="roundRect">
            <a:avLst>
              <a:gd name="adj" fmla="val 2885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文本占位符 2">
            <a:extLst>
              <a:ext uri="{FF2B5EF4-FFF2-40B4-BE49-F238E27FC236}">
                <a16:creationId xmlns:a16="http://schemas.microsoft.com/office/drawing/2014/main" id="{637E51EE-3204-4585-9A46-5A3A1325820A}"/>
              </a:ext>
            </a:extLst>
          </p:cNvPr>
          <p:cNvSpPr txBox="1">
            <a:spLocks/>
          </p:cNvSpPr>
          <p:nvPr/>
        </p:nvSpPr>
        <p:spPr>
          <a:xfrm>
            <a:off x="4788024" y="4226243"/>
            <a:ext cx="4033758" cy="354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zh-CN" sz="1800" dirty="0" err="1"/>
              <a:t>data_train</a:t>
            </a:r>
            <a:r>
              <a:rPr lang="zh-CN" altLang="en-US" sz="1800" dirty="0"/>
              <a:t>模型训练，输出训练集精度</a:t>
            </a:r>
            <a:endParaRPr lang="en-US" altLang="zh-CN" sz="1800" dirty="0"/>
          </a:p>
        </p:txBody>
      </p:sp>
      <p:cxnSp>
        <p:nvCxnSpPr>
          <p:cNvPr id="42" name="直接箭头连接符 41">
            <a:extLst>
              <a:ext uri="{FF2B5EF4-FFF2-40B4-BE49-F238E27FC236}">
                <a16:creationId xmlns:a16="http://schemas.microsoft.com/office/drawing/2014/main" id="{9AEEEEEA-EB7E-43A0-946D-3BC926FEA584}"/>
              </a:ext>
            </a:extLst>
          </p:cNvPr>
          <p:cNvCxnSpPr>
            <a:cxnSpLocks/>
            <a:stCxn id="43" idx="3"/>
            <a:endCxn id="44" idx="1"/>
          </p:cNvCxnSpPr>
          <p:nvPr/>
        </p:nvCxnSpPr>
        <p:spPr>
          <a:xfrm>
            <a:off x="3779912" y="4770624"/>
            <a:ext cx="1008112" cy="345042"/>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90B9EEE8-4DAB-4A10-B6CB-1C80CC9EE43F}"/>
              </a:ext>
            </a:extLst>
          </p:cNvPr>
          <p:cNvSpPr/>
          <p:nvPr/>
        </p:nvSpPr>
        <p:spPr>
          <a:xfrm>
            <a:off x="971600" y="4644624"/>
            <a:ext cx="2808312" cy="252000"/>
          </a:xfrm>
          <a:prstGeom prst="roundRect">
            <a:avLst>
              <a:gd name="adj" fmla="val 2885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文本占位符 2">
            <a:extLst>
              <a:ext uri="{FF2B5EF4-FFF2-40B4-BE49-F238E27FC236}">
                <a16:creationId xmlns:a16="http://schemas.microsoft.com/office/drawing/2014/main" id="{A1323D1A-01B0-4EE4-8A29-CDD8E2283977}"/>
              </a:ext>
            </a:extLst>
          </p:cNvPr>
          <p:cNvSpPr txBox="1">
            <a:spLocks/>
          </p:cNvSpPr>
          <p:nvPr/>
        </p:nvSpPr>
        <p:spPr>
          <a:xfrm>
            <a:off x="4788024" y="4938223"/>
            <a:ext cx="4033758" cy="354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zh-CN" sz="1800" err="1"/>
              <a:t>data_valid</a:t>
            </a:r>
            <a:r>
              <a:rPr lang="zh-CN" altLang="en-US" sz="1800"/>
              <a:t>模型验证，输出验证集精度</a:t>
            </a:r>
            <a:endParaRPr lang="en-US" altLang="zh-CN" sz="1800"/>
          </a:p>
        </p:txBody>
      </p:sp>
      <p:cxnSp>
        <p:nvCxnSpPr>
          <p:cNvPr id="50" name="直接箭头连接符 49">
            <a:extLst>
              <a:ext uri="{FF2B5EF4-FFF2-40B4-BE49-F238E27FC236}">
                <a16:creationId xmlns:a16="http://schemas.microsoft.com/office/drawing/2014/main" id="{0926E596-8410-4455-94AE-1B48E2EA636F}"/>
              </a:ext>
            </a:extLst>
          </p:cNvPr>
          <p:cNvCxnSpPr>
            <a:cxnSpLocks/>
            <a:stCxn id="51" idx="3"/>
            <a:endCxn id="52" idx="1"/>
          </p:cNvCxnSpPr>
          <p:nvPr/>
        </p:nvCxnSpPr>
        <p:spPr>
          <a:xfrm>
            <a:off x="4139952" y="4343082"/>
            <a:ext cx="648072" cy="128039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04EDF04B-FDB3-42F2-997F-4F2B0C5EDB7C}"/>
              </a:ext>
            </a:extLst>
          </p:cNvPr>
          <p:cNvSpPr/>
          <p:nvPr/>
        </p:nvSpPr>
        <p:spPr>
          <a:xfrm>
            <a:off x="1187624" y="4149080"/>
            <a:ext cx="2952328" cy="388003"/>
          </a:xfrm>
          <a:prstGeom prst="roundRect">
            <a:avLst>
              <a:gd name="adj" fmla="val 17067"/>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文本占位符 2">
            <a:extLst>
              <a:ext uri="{FF2B5EF4-FFF2-40B4-BE49-F238E27FC236}">
                <a16:creationId xmlns:a16="http://schemas.microsoft.com/office/drawing/2014/main" id="{C79A4088-D41F-4AC9-88E5-99BD26F1CE37}"/>
              </a:ext>
            </a:extLst>
          </p:cNvPr>
          <p:cNvSpPr txBox="1">
            <a:spLocks/>
          </p:cNvSpPr>
          <p:nvPr/>
        </p:nvSpPr>
        <p:spPr>
          <a:xfrm>
            <a:off x="4788024" y="5446038"/>
            <a:ext cx="4033758" cy="354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结果输出（自定义</a:t>
            </a:r>
            <a:r>
              <a:rPr lang="en-US" altLang="zh-CN" sz="1800"/>
              <a:t>animator</a:t>
            </a:r>
            <a:r>
              <a:rPr lang="zh-CN" altLang="en-US" sz="1800"/>
              <a:t>展示）</a:t>
            </a:r>
            <a:endParaRPr lang="en-US" altLang="zh-CN" sz="1800"/>
          </a:p>
        </p:txBody>
      </p:sp>
      <p:cxnSp>
        <p:nvCxnSpPr>
          <p:cNvPr id="60" name="直接箭头连接符 59">
            <a:extLst>
              <a:ext uri="{FF2B5EF4-FFF2-40B4-BE49-F238E27FC236}">
                <a16:creationId xmlns:a16="http://schemas.microsoft.com/office/drawing/2014/main" id="{274C7285-193D-4776-B615-09B127564503}"/>
              </a:ext>
            </a:extLst>
          </p:cNvPr>
          <p:cNvCxnSpPr>
            <a:cxnSpLocks/>
            <a:stCxn id="61" idx="3"/>
            <a:endCxn id="62" idx="1"/>
          </p:cNvCxnSpPr>
          <p:nvPr/>
        </p:nvCxnSpPr>
        <p:spPr>
          <a:xfrm>
            <a:off x="3901979" y="5613556"/>
            <a:ext cx="886045" cy="474558"/>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EC890BA3-0B51-4F17-B496-C509F540C5F9}"/>
              </a:ext>
            </a:extLst>
          </p:cNvPr>
          <p:cNvSpPr/>
          <p:nvPr/>
        </p:nvSpPr>
        <p:spPr>
          <a:xfrm>
            <a:off x="539552" y="5037556"/>
            <a:ext cx="3362427" cy="1152000"/>
          </a:xfrm>
          <a:prstGeom prst="roundRect">
            <a:avLst>
              <a:gd name="adj" fmla="val 1031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文本占位符 2">
            <a:extLst>
              <a:ext uri="{FF2B5EF4-FFF2-40B4-BE49-F238E27FC236}">
                <a16:creationId xmlns:a16="http://schemas.microsoft.com/office/drawing/2014/main" id="{DD143E8F-326F-4F50-9CC5-37E96F42E1F5}"/>
              </a:ext>
            </a:extLst>
          </p:cNvPr>
          <p:cNvSpPr txBox="1">
            <a:spLocks/>
          </p:cNvSpPr>
          <p:nvPr/>
        </p:nvSpPr>
        <p:spPr>
          <a:xfrm>
            <a:off x="4788024" y="5910671"/>
            <a:ext cx="4033758" cy="354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结果输出（</a:t>
            </a:r>
            <a:r>
              <a:rPr lang="en-US" altLang="zh-CN" sz="1800"/>
              <a:t>print</a:t>
            </a:r>
            <a:r>
              <a:rPr lang="zh-CN" altLang="en-US" sz="1800"/>
              <a:t>函数打印）</a:t>
            </a:r>
            <a:endParaRPr lang="en-US" altLang="zh-CN" sz="1800"/>
          </a:p>
        </p:txBody>
      </p:sp>
    </p:spTree>
    <p:extLst>
      <p:ext uri="{BB962C8B-B14F-4D97-AF65-F5344CB8AC3E}">
        <p14:creationId xmlns:p14="http://schemas.microsoft.com/office/powerpoint/2010/main" val="82841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420C22-F61B-45C5-A50B-E5A3C02CCB31}"/>
              </a:ext>
            </a:extLst>
          </p:cNvPr>
          <p:cNvPicPr>
            <a:picLocks noChangeAspect="1"/>
          </p:cNvPicPr>
          <p:nvPr/>
        </p:nvPicPr>
        <p:blipFill>
          <a:blip r:embed="rId2"/>
          <a:stretch>
            <a:fillRect/>
          </a:stretch>
        </p:blipFill>
        <p:spPr>
          <a:xfrm>
            <a:off x="359208" y="1207060"/>
            <a:ext cx="4537151" cy="5256000"/>
          </a:xfrm>
          <a:prstGeom prst="rect">
            <a:avLst/>
          </a:prstGeom>
        </p:spPr>
      </p:pic>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a:t>训练和验证模型</a:t>
            </a:r>
          </a:p>
        </p:txBody>
      </p:sp>
      <p:cxnSp>
        <p:nvCxnSpPr>
          <p:cNvPr id="28" name="直接箭头连接符 27">
            <a:extLst>
              <a:ext uri="{FF2B5EF4-FFF2-40B4-BE49-F238E27FC236}">
                <a16:creationId xmlns:a16="http://schemas.microsoft.com/office/drawing/2014/main" id="{AFC9D384-03FF-4FDC-81B0-A4A798856938}"/>
              </a:ext>
            </a:extLst>
          </p:cNvPr>
          <p:cNvCxnSpPr>
            <a:cxnSpLocks/>
            <a:stCxn id="29" idx="3"/>
          </p:cNvCxnSpPr>
          <p:nvPr/>
        </p:nvCxnSpPr>
        <p:spPr>
          <a:xfrm flipV="1">
            <a:off x="4714706" y="2132856"/>
            <a:ext cx="290975" cy="201168"/>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64DFF8E8-8C6E-483C-AA63-B0FC712E78BA}"/>
              </a:ext>
            </a:extLst>
          </p:cNvPr>
          <p:cNvSpPr/>
          <p:nvPr/>
        </p:nvSpPr>
        <p:spPr>
          <a:xfrm>
            <a:off x="395536" y="1815112"/>
            <a:ext cx="4319170" cy="1037824"/>
          </a:xfrm>
          <a:prstGeom prst="roundRect">
            <a:avLst>
              <a:gd name="adj" fmla="val 2064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占位符 2">
                <a:extLst>
                  <a:ext uri="{FF2B5EF4-FFF2-40B4-BE49-F238E27FC236}">
                    <a16:creationId xmlns:a16="http://schemas.microsoft.com/office/drawing/2014/main" id="{EBFBC204-4AF0-4B98-B52E-830FF1F7580C}"/>
                  </a:ext>
                </a:extLst>
              </p:cNvPr>
              <p:cNvSpPr txBox="1">
                <a:spLocks/>
              </p:cNvSpPr>
              <p:nvPr/>
            </p:nvSpPr>
            <p:spPr>
              <a:xfrm>
                <a:off x="4896359" y="1234496"/>
                <a:ext cx="4319170" cy="1161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初参数定义并进行模型训练：</a:t>
                </a:r>
              </a:p>
              <a:p>
                <a:pPr marL="0" indent="0" fontAlgn="auto">
                  <a:spcAft>
                    <a:spcPts val="0"/>
                  </a:spcAft>
                  <a:buFont typeface="Arial" panose="020B0604020202020204" pitchFamily="34" charset="0"/>
                  <a:buNone/>
                </a:pPr>
                <a:r>
                  <a:rPr lang="en-US" altLang="zh-CN" sz="1400"/>
                  <a:t>default </a:t>
                </a:r>
                <a:r>
                  <a:rPr lang="zh-CN" altLang="en-US" sz="1400"/>
                  <a:t>：</a:t>
                </a:r>
                <a:endParaRPr lang="en-US" altLang="zh-CN" sz="1400"/>
              </a:p>
              <a:p>
                <a:pPr marL="0" indent="0" fontAlgn="auto">
                  <a:spcAft>
                    <a:spcPts val="0"/>
                  </a:spcAft>
                  <a:buFont typeface="Arial" panose="020B0604020202020204" pitchFamily="34" charset="0"/>
                  <a:buNone/>
                </a:pPr>
                <a:r>
                  <a:rPr lang="en-US" altLang="zh-CN" sz="1400"/>
                  <a:t>  </a:t>
                </a:r>
                <a14:m>
                  <m:oMath xmlns:m="http://schemas.openxmlformats.org/officeDocument/2006/math">
                    <m:r>
                      <a:rPr lang="en-US" altLang="zh-CN" sz="1400" i="1" smtClean="0">
                        <a:latin typeface="Cambria Math" panose="02040503050406030204" pitchFamily="18" charset="0"/>
                      </a:rPr>
                      <m:t>𝑙𝑟</m:t>
                    </m:r>
                    <m:r>
                      <a:rPr lang="en-US" altLang="zh-CN" sz="1400" i="1" smtClean="0">
                        <a:latin typeface="Cambria Math" panose="02040503050406030204" pitchFamily="18" charset="0"/>
                      </a:rPr>
                      <m:t>=0.01,  </m:t>
                    </m:r>
                    <m:r>
                      <a:rPr lang="en-US" altLang="zh-CN" sz="1400" i="1" smtClean="0">
                        <a:latin typeface="Cambria Math" panose="02040503050406030204" pitchFamily="18" charset="0"/>
                      </a:rPr>
                      <m:t>𝑤𝑑</m:t>
                    </m:r>
                    <m:r>
                      <a:rPr lang="en-US" altLang="zh-CN" sz="1400" i="1" smtClean="0">
                        <a:latin typeface="Cambria Math" panose="02040503050406030204" pitchFamily="18" charset="0"/>
                      </a:rPr>
                      <m:t>=1</m:t>
                    </m:r>
                    <m:sSup>
                      <m:sSupPr>
                        <m:ctrlPr>
                          <a:rPr lang="en-US" altLang="zh-CN" sz="1400" b="0" i="1" smtClean="0">
                            <a:latin typeface="Cambria Math" panose="02040503050406030204" pitchFamily="18" charset="0"/>
                          </a:rPr>
                        </m:ctrlPr>
                      </m:sSupPr>
                      <m:e>
                        <m:r>
                          <a:rPr lang="en-US" altLang="zh-CN" sz="1400" i="1" smtClean="0">
                            <a:latin typeface="Cambria Math" panose="02040503050406030204" pitchFamily="18" charset="0"/>
                          </a:rPr>
                          <m:t>𝑒</m:t>
                        </m:r>
                      </m:e>
                      <m:sup>
                        <m:r>
                          <a:rPr lang="en-US" altLang="zh-CN" sz="1400" b="0" i="1" smtClean="0">
                            <a:latin typeface="Cambria Math" panose="02040503050406030204" pitchFamily="18" charset="0"/>
                          </a:rPr>
                          <m:t>−4</m:t>
                        </m:r>
                      </m:sup>
                    </m:sSup>
                    <m:r>
                      <a:rPr lang="en-US" altLang="zh-CN" sz="1400" i="1"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err="1" smtClean="0">
                        <a:latin typeface="Cambria Math" panose="02040503050406030204" pitchFamily="18" charset="0"/>
                      </a:rPr>
                      <m:t>𝑙</m:t>
                    </m:r>
                    <m:sSub>
                      <m:sSubPr>
                        <m:ctrlPr>
                          <a:rPr lang="en-US" altLang="zh-CN" sz="1400" i="1" err="1" smtClean="0">
                            <a:latin typeface="Cambria Math" panose="02040503050406030204" pitchFamily="18" charset="0"/>
                          </a:rPr>
                        </m:ctrlPr>
                      </m:sSubPr>
                      <m:e>
                        <m:r>
                          <a:rPr lang="en-US" altLang="zh-CN" sz="1400" i="1" err="1" smtClean="0">
                            <a:latin typeface="Cambria Math" panose="02040503050406030204" pitchFamily="18" charset="0"/>
                          </a:rPr>
                          <m:t>𝑟</m:t>
                        </m:r>
                      </m:e>
                      <m:sub>
                        <m:r>
                          <a:rPr lang="en-US" altLang="zh-CN" sz="1400" i="1" err="1" smtClean="0">
                            <a:latin typeface="Cambria Math" panose="02040503050406030204" pitchFamily="18" charset="0"/>
                          </a:rPr>
                          <m:t>𝑝𝑒𝑟𝑖𝑜𝑑</m:t>
                        </m:r>
                      </m:sub>
                    </m:sSub>
                    <m:r>
                      <a:rPr lang="en-US" altLang="zh-CN" sz="1400" i="1" smtClean="0">
                        <a:latin typeface="Cambria Math" panose="02040503050406030204" pitchFamily="18" charset="0"/>
                      </a:rPr>
                      <m:t>=10, </m:t>
                    </m:r>
                    <m:r>
                      <a:rPr lang="en-US" altLang="zh-CN" sz="1400" b="0" i="1" smtClean="0">
                        <a:latin typeface="Cambria Math" panose="02040503050406030204" pitchFamily="18" charset="0"/>
                      </a:rPr>
                      <m:t> </m:t>
                    </m:r>
                    <m:r>
                      <a:rPr lang="en-US" altLang="zh-CN" sz="1400" i="1" err="1" smtClean="0">
                        <a:latin typeface="Cambria Math" panose="02040503050406030204" pitchFamily="18" charset="0"/>
                      </a:rPr>
                      <m:t>𝑙</m:t>
                    </m:r>
                    <m:sSub>
                      <m:sSubPr>
                        <m:ctrlPr>
                          <a:rPr lang="en-US" altLang="zh-CN" sz="1400" i="1" err="1" smtClean="0">
                            <a:latin typeface="Cambria Math" panose="02040503050406030204" pitchFamily="18" charset="0"/>
                          </a:rPr>
                        </m:ctrlPr>
                      </m:sSubPr>
                      <m:e>
                        <m:r>
                          <a:rPr lang="en-US" altLang="zh-CN" sz="1400" i="1" err="1" smtClean="0">
                            <a:latin typeface="Cambria Math" panose="02040503050406030204" pitchFamily="18" charset="0"/>
                          </a:rPr>
                          <m:t>𝑟</m:t>
                        </m:r>
                      </m:e>
                      <m:sub>
                        <m:r>
                          <a:rPr lang="en-US" altLang="zh-CN" sz="1400" i="1" err="1" smtClean="0">
                            <a:latin typeface="Cambria Math" panose="02040503050406030204" pitchFamily="18" charset="0"/>
                          </a:rPr>
                          <m:t>𝑑𝑒𝑐𝑎𝑦</m:t>
                        </m:r>
                      </m:sub>
                    </m:sSub>
                    <m:r>
                      <a:rPr lang="en-US" altLang="zh-CN" sz="1400" i="1" smtClean="0">
                        <a:latin typeface="Cambria Math" panose="02040503050406030204" pitchFamily="18" charset="0"/>
                      </a:rPr>
                      <m:t>=10</m:t>
                    </m:r>
                  </m:oMath>
                </a14:m>
                <a:endParaRPr lang="en-US" altLang="zh-CN" sz="1400" i="1">
                  <a:latin typeface="Times New Roman" panose="02020603050405020304" pitchFamily="18" charset="0"/>
                  <a:cs typeface="Times New Roman" panose="02020603050405020304" pitchFamily="18" charset="0"/>
                </a:endParaRPr>
              </a:p>
            </p:txBody>
          </p:sp>
        </mc:Choice>
        <mc:Fallback xmlns="">
          <p:sp>
            <p:nvSpPr>
              <p:cNvPr id="30" name="文本占位符 2">
                <a:extLst>
                  <a:ext uri="{FF2B5EF4-FFF2-40B4-BE49-F238E27FC236}">
                    <a16:creationId xmlns:a16="http://schemas.microsoft.com/office/drawing/2014/main" id="{EBFBC204-4AF0-4B98-B52E-830FF1F7580C}"/>
                  </a:ext>
                </a:extLst>
              </p:cNvPr>
              <p:cNvSpPr txBox="1">
                <a:spLocks noRot="1" noChangeAspect="1" noMove="1" noResize="1" noEditPoints="1" noAdjustHandles="1" noChangeArrowheads="1" noChangeShapeType="1" noTextEdit="1"/>
              </p:cNvSpPr>
              <p:nvPr/>
            </p:nvSpPr>
            <p:spPr>
              <a:xfrm>
                <a:off x="4896359" y="1234496"/>
                <a:ext cx="4319170" cy="1161232"/>
              </a:xfrm>
              <a:prstGeom prst="rect">
                <a:avLst/>
              </a:prstGeom>
              <a:blipFill>
                <a:blip r:embed="rId3"/>
                <a:stretch>
                  <a:fillRect l="-1128" t="-5263"/>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274C7285-193D-4776-B615-09B127564503}"/>
              </a:ext>
            </a:extLst>
          </p:cNvPr>
          <p:cNvCxnSpPr>
            <a:cxnSpLocks/>
            <a:stCxn id="61" idx="3"/>
            <a:endCxn id="62" idx="1"/>
          </p:cNvCxnSpPr>
          <p:nvPr/>
        </p:nvCxnSpPr>
        <p:spPr>
          <a:xfrm flipV="1">
            <a:off x="4139952" y="2598331"/>
            <a:ext cx="756407" cy="2059667"/>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EC890BA3-0B51-4F17-B496-C509F540C5F9}"/>
              </a:ext>
            </a:extLst>
          </p:cNvPr>
          <p:cNvSpPr/>
          <p:nvPr/>
        </p:nvSpPr>
        <p:spPr>
          <a:xfrm>
            <a:off x="395536" y="3199998"/>
            <a:ext cx="3744416" cy="2916000"/>
          </a:xfrm>
          <a:prstGeom prst="roundRect">
            <a:avLst>
              <a:gd name="adj" fmla="val 4445"/>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文本占位符 2">
            <a:extLst>
              <a:ext uri="{FF2B5EF4-FFF2-40B4-BE49-F238E27FC236}">
                <a16:creationId xmlns:a16="http://schemas.microsoft.com/office/drawing/2014/main" id="{DD143E8F-326F-4F50-9CC5-37E96F42E1F5}"/>
              </a:ext>
            </a:extLst>
          </p:cNvPr>
          <p:cNvSpPr txBox="1">
            <a:spLocks/>
          </p:cNvSpPr>
          <p:nvPr/>
        </p:nvSpPr>
        <p:spPr>
          <a:xfrm>
            <a:off x="4896359" y="2420888"/>
            <a:ext cx="4033758" cy="354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结果输出（训练结果图</a:t>
            </a:r>
            <a:r>
              <a:rPr lang="en-US" altLang="zh-CN" sz="1800"/>
              <a:t>&amp;</a:t>
            </a:r>
            <a:r>
              <a:rPr lang="zh-CN" altLang="en-US" sz="1800"/>
              <a:t>混淆矩阵）</a:t>
            </a:r>
            <a:endParaRPr lang="en-US" altLang="zh-CN" sz="1800"/>
          </a:p>
        </p:txBody>
      </p:sp>
      <p:pic>
        <p:nvPicPr>
          <p:cNvPr id="21" name="图片 20">
            <a:extLst>
              <a:ext uri="{FF2B5EF4-FFF2-40B4-BE49-F238E27FC236}">
                <a16:creationId xmlns:a16="http://schemas.microsoft.com/office/drawing/2014/main" id="{E4CA3E2F-1C75-4D29-81E6-628FEEA646B0}"/>
              </a:ext>
            </a:extLst>
          </p:cNvPr>
          <p:cNvPicPr>
            <a:picLocks noChangeAspect="1"/>
          </p:cNvPicPr>
          <p:nvPr/>
        </p:nvPicPr>
        <p:blipFill>
          <a:blip r:embed="rId4"/>
          <a:stretch>
            <a:fillRect/>
          </a:stretch>
        </p:blipFill>
        <p:spPr>
          <a:xfrm>
            <a:off x="5063817" y="2975498"/>
            <a:ext cx="3698841" cy="3492000"/>
          </a:xfrm>
          <a:prstGeom prst="rect">
            <a:avLst/>
          </a:prstGeom>
        </p:spPr>
      </p:pic>
    </p:spTree>
    <p:extLst>
      <p:ext uri="{BB962C8B-B14F-4D97-AF65-F5344CB8AC3E}">
        <p14:creationId xmlns:p14="http://schemas.microsoft.com/office/powerpoint/2010/main" val="211767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a:extLst>
              <a:ext uri="{FF2B5EF4-FFF2-40B4-BE49-F238E27FC236}">
                <a16:creationId xmlns:a16="http://schemas.microsoft.com/office/drawing/2014/main" id="{4B0D84A6-296A-4406-8218-59510DCEF52E}"/>
              </a:ext>
            </a:extLst>
          </p:cNvPr>
          <p:cNvSpPr>
            <a:spLocks noGrp="1"/>
          </p:cNvSpPr>
          <p:nvPr>
            <p:ph type="body" sz="quarter" idx="13"/>
          </p:nvPr>
        </p:nvSpPr>
        <p:spPr>
          <a:xfrm>
            <a:off x="882650" y="468313"/>
            <a:ext cx="6303963" cy="455612"/>
          </a:xfrm>
        </p:spPr>
        <p:txBody>
          <a:bodyPr/>
          <a:lstStyle/>
          <a:p>
            <a:r>
              <a:rPr lang="zh-CN" altLang="en-US"/>
              <a:t>模型结果分析</a:t>
            </a:r>
          </a:p>
        </p:txBody>
      </p:sp>
      <p:pic>
        <p:nvPicPr>
          <p:cNvPr id="9" name="图片 8">
            <a:extLst>
              <a:ext uri="{FF2B5EF4-FFF2-40B4-BE49-F238E27FC236}">
                <a16:creationId xmlns:a16="http://schemas.microsoft.com/office/drawing/2014/main" id="{185B8AA8-3D46-4CD3-A480-8E33B7C68A56}"/>
              </a:ext>
            </a:extLst>
          </p:cNvPr>
          <p:cNvPicPr>
            <a:picLocks noChangeAspect="1"/>
          </p:cNvPicPr>
          <p:nvPr/>
        </p:nvPicPr>
        <p:blipFill>
          <a:blip r:embed="rId2"/>
          <a:stretch>
            <a:fillRect/>
          </a:stretch>
        </p:blipFill>
        <p:spPr>
          <a:xfrm>
            <a:off x="395796" y="2709337"/>
            <a:ext cx="4680000" cy="3743999"/>
          </a:xfrm>
          <a:prstGeom prst="rect">
            <a:avLst/>
          </a:prstGeom>
        </p:spPr>
      </p:pic>
      <p:sp>
        <p:nvSpPr>
          <p:cNvPr id="10" name="Rectangle 1">
            <a:extLst>
              <a:ext uri="{FF2B5EF4-FFF2-40B4-BE49-F238E27FC236}">
                <a16:creationId xmlns:a16="http://schemas.microsoft.com/office/drawing/2014/main" id="{8ACEDC16-9086-4C2B-A8C8-B24132EDB729}"/>
              </a:ext>
            </a:extLst>
          </p:cNvPr>
          <p:cNvSpPr>
            <a:spLocks noChangeArrowheads="1"/>
          </p:cNvSpPr>
          <p:nvPr/>
        </p:nvSpPr>
        <p:spPr bwMode="auto">
          <a:xfrm>
            <a:off x="395796" y="1312132"/>
            <a:ext cx="4680000" cy="576000"/>
          </a:xfrm>
          <a:prstGeom prst="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vert="horz" wrap="squar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zh-CN" sz="1400" b="0" i="0" u="none" strike="noStrike" cap="none" normalizeH="0" baseline="0">
                <a:ln>
                  <a:noFill/>
                </a:ln>
                <a:solidFill>
                  <a:schemeClr val="tx1"/>
                </a:solidFill>
                <a:effectLst/>
                <a:ea typeface="Menlo"/>
                <a:cs typeface="Arial" panose="020B0604020202020204" pitchFamily="34" charset="0"/>
              </a:rPr>
              <a:t>  loss </a:t>
            </a:r>
            <a:r>
              <a:rPr lang="en-US" altLang="zh-CN" sz="1400">
                <a:solidFill>
                  <a:srgbClr val="40A070"/>
                </a:solidFill>
                <a:cs typeface="Arial" panose="020B0604020202020204" pitchFamily="34" charset="0"/>
              </a:rPr>
              <a:t>0.003</a:t>
            </a:r>
            <a:r>
              <a:rPr kumimoji="0" lang="en-US" altLang="zh-CN" sz="1400" b="0" i="0" u="none" strike="noStrike" cap="none" normalizeH="0" baseline="0">
                <a:ln>
                  <a:noFill/>
                </a:ln>
                <a:solidFill>
                  <a:schemeClr val="tx1"/>
                </a:solidFill>
                <a:effectLst/>
                <a:ea typeface="Menlo"/>
                <a:cs typeface="Arial" panose="020B0604020202020204" pitchFamily="34" charset="0"/>
              </a:rPr>
              <a:t>, train acc </a:t>
            </a:r>
            <a:r>
              <a:rPr lang="en-US" altLang="zh-CN" sz="1400">
                <a:solidFill>
                  <a:srgbClr val="40A070"/>
                </a:solidFill>
                <a:cs typeface="Arial" panose="020B0604020202020204" pitchFamily="34" charset="0"/>
              </a:rPr>
              <a:t>0.963</a:t>
            </a:r>
            <a:r>
              <a:rPr kumimoji="0" lang="en-US" altLang="zh-CN" sz="1400" b="0" i="0" u="none" strike="noStrike" cap="none" normalizeH="0" baseline="0">
                <a:ln>
                  <a:noFill/>
                </a:ln>
                <a:solidFill>
                  <a:schemeClr val="tx1"/>
                </a:solidFill>
                <a:effectLst/>
                <a:ea typeface="Menlo"/>
                <a:cs typeface="Arial" panose="020B0604020202020204" pitchFamily="34" charset="0"/>
              </a:rPr>
              <a:t>, valid acc </a:t>
            </a:r>
            <a:r>
              <a:rPr lang="en-US" altLang="zh-CN" sz="1400">
                <a:solidFill>
                  <a:srgbClr val="40A070"/>
                </a:solidFill>
                <a:cs typeface="Arial" panose="020B0604020202020204" pitchFamily="34" charset="0"/>
              </a:rPr>
              <a:t>0.875</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zh-CN" sz="1400">
                <a:solidFill>
                  <a:srgbClr val="40A070"/>
                </a:solidFill>
                <a:cs typeface="Arial" panose="020B0604020202020204" pitchFamily="34" charset="0"/>
              </a:rPr>
              <a:t>  115.6</a:t>
            </a:r>
            <a:r>
              <a:rPr kumimoji="0" lang="en-US" altLang="zh-CN" sz="1400" b="0" i="0" u="none" strike="noStrike" cap="none" normalizeH="0" baseline="0">
                <a:ln>
                  <a:noFill/>
                </a:ln>
                <a:solidFill>
                  <a:schemeClr val="tx1"/>
                </a:solidFill>
                <a:effectLst/>
                <a:ea typeface="Menlo"/>
                <a:cs typeface="Arial" panose="020B0604020202020204" pitchFamily="34" charset="0"/>
              </a:rPr>
              <a:t> examples/sec on [device(type=</a:t>
            </a:r>
            <a:r>
              <a:rPr lang="en-US" altLang="zh-CN" sz="1400">
                <a:solidFill>
                  <a:srgbClr val="4070A0"/>
                </a:solidFill>
                <a:cs typeface="Arial" panose="020B0604020202020204" pitchFamily="34" charset="0"/>
              </a:rPr>
              <a:t>'</a:t>
            </a:r>
            <a:r>
              <a:rPr lang="en-US" altLang="zh-CN" sz="1400" err="1">
                <a:solidFill>
                  <a:srgbClr val="4070A0"/>
                </a:solidFill>
                <a:cs typeface="Arial" panose="020B0604020202020204" pitchFamily="34" charset="0"/>
              </a:rPr>
              <a:t>cuda</a:t>
            </a:r>
            <a:r>
              <a:rPr lang="en-US" altLang="zh-CN" sz="1400">
                <a:solidFill>
                  <a:srgbClr val="4070A0"/>
                </a:solidFill>
                <a:cs typeface="Arial" panose="020B0604020202020204" pitchFamily="34" charset="0"/>
              </a:rPr>
              <a:t>'</a:t>
            </a:r>
            <a:r>
              <a:rPr kumimoji="0" lang="en-US" altLang="zh-CN" sz="1400" b="0" i="0" u="none" strike="noStrike" cap="none" normalizeH="0" baseline="0">
                <a:ln>
                  <a:noFill/>
                </a:ln>
                <a:solidFill>
                  <a:schemeClr val="tx1"/>
                </a:solidFill>
                <a:effectLst/>
                <a:ea typeface="Menlo"/>
                <a:cs typeface="Arial" panose="020B0604020202020204" pitchFamily="34" charset="0"/>
              </a:rPr>
              <a:t>, index=</a:t>
            </a:r>
            <a:r>
              <a:rPr lang="en-US" altLang="zh-CN" sz="1400">
                <a:solidFill>
                  <a:srgbClr val="40A070"/>
                </a:solidFill>
                <a:cs typeface="Arial" panose="020B0604020202020204" pitchFamily="34" charset="0"/>
              </a:rPr>
              <a:t>0</a:t>
            </a:r>
            <a:r>
              <a:rPr kumimoji="0" lang="en-US" altLang="zh-CN" sz="1400" b="0" i="0" u="none" strike="noStrike" cap="none" normalizeH="0" baseline="0">
                <a:ln>
                  <a:noFill/>
                </a:ln>
                <a:solidFill>
                  <a:schemeClr val="tx1"/>
                </a:solidFill>
                <a:effectLst/>
                <a:ea typeface="Menlo"/>
                <a:cs typeface="Arial" panose="020B0604020202020204" pitchFamily="34" charset="0"/>
              </a:rPr>
              <a:t>)]</a:t>
            </a:r>
            <a:r>
              <a:rPr kumimoji="0" lang="zh-CN" altLang="zh-CN" sz="1400" b="0" i="0" u="none" strike="noStrike" cap="none" normalizeH="0" baseline="0">
                <a:ln>
                  <a:noFill/>
                </a:ln>
                <a:solidFill>
                  <a:schemeClr val="tx1"/>
                </a:solidFill>
                <a:effectLst/>
                <a:cs typeface="Arial" panose="020B0604020202020204" pitchFamily="34" charset="0"/>
              </a:rPr>
              <a:t> </a:t>
            </a:r>
          </a:p>
        </p:txBody>
      </p:sp>
      <p:sp>
        <p:nvSpPr>
          <p:cNvPr id="11" name="Rectangle 1">
            <a:extLst>
              <a:ext uri="{FF2B5EF4-FFF2-40B4-BE49-F238E27FC236}">
                <a16:creationId xmlns:a16="http://schemas.microsoft.com/office/drawing/2014/main" id="{2ABF45B8-0C62-4E95-A22A-B31EEA9F69E7}"/>
              </a:ext>
            </a:extLst>
          </p:cNvPr>
          <p:cNvSpPr>
            <a:spLocks noChangeArrowheads="1"/>
          </p:cNvSpPr>
          <p:nvPr/>
        </p:nvSpPr>
        <p:spPr bwMode="auto">
          <a:xfrm>
            <a:off x="395796" y="2060848"/>
            <a:ext cx="4680000" cy="864000"/>
          </a:xfrm>
          <a:prstGeom prst="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vert="horz" wrap="squar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en-US" sz="1400" b="0" i="0" u="none" strike="noStrike" cap="none" normalizeH="0" baseline="0">
                <a:ln>
                  <a:noFill/>
                </a:ln>
                <a:solidFill>
                  <a:schemeClr val="tx1"/>
                </a:solidFill>
                <a:effectLst/>
                <a:ea typeface="Menlo"/>
                <a:cs typeface="Arial" panose="020B0604020202020204" pitchFamily="34" charset="0"/>
              </a:rPr>
              <a:t>  </a:t>
            </a:r>
            <a:r>
              <a:rPr kumimoji="0" lang="zh-CN" altLang="en-US" sz="1400" b="0" i="0" u="none" strike="noStrike" cap="none" normalizeH="0" baseline="0">
                <a:ln>
                  <a:noFill/>
                </a:ln>
                <a:solidFill>
                  <a:srgbClr val="BF01BF"/>
                </a:solidFill>
                <a:effectLst/>
                <a:ea typeface="Menlo"/>
                <a:cs typeface="Arial" panose="020B0604020202020204" pitchFamily="34" charset="0"/>
              </a:rPr>
              <a:t>训练完成</a:t>
            </a:r>
            <a:r>
              <a:rPr kumimoji="0" lang="en-US" altLang="zh-CN" sz="1400" b="0" i="0" u="none" strike="noStrike" cap="none" normalizeH="0" baseline="0">
                <a:ln>
                  <a:noFill/>
                </a:ln>
                <a:solidFill>
                  <a:srgbClr val="BF01BF"/>
                </a:solidFill>
                <a:effectLst/>
                <a:ea typeface="Menlo"/>
                <a:cs typeface="Arial" panose="020B0604020202020204" pitchFamily="34" charset="0"/>
              </a:rPr>
              <a:t>, </a:t>
            </a:r>
            <a:r>
              <a:rPr kumimoji="0" lang="zh-CN" altLang="en-US" sz="1400" b="0" i="0" u="none" strike="noStrike" cap="none" normalizeH="0" baseline="0">
                <a:ln>
                  <a:noFill/>
                </a:ln>
                <a:solidFill>
                  <a:srgbClr val="BF01BF"/>
                </a:solidFill>
                <a:effectLst/>
                <a:ea typeface="Menlo"/>
                <a:cs typeface="Arial" panose="020B0604020202020204" pitchFamily="34" charset="0"/>
              </a:rPr>
              <a:t>混淆矩阵如下</a:t>
            </a:r>
            <a:r>
              <a:rPr kumimoji="0" lang="zh-CN" altLang="en-US" sz="1400" b="0" i="0" u="none" strike="noStrike" cap="none" normalizeH="0" baseline="0">
                <a:ln>
                  <a:noFill/>
                </a:ln>
                <a:solidFill>
                  <a:schemeClr val="tx1"/>
                </a:solidFill>
                <a:effectLst/>
                <a:ea typeface="Menlo"/>
                <a:cs typeface="Arial" panose="020B0604020202020204" pitchFamily="34" charset="0"/>
              </a:rPr>
              <a:t>：</a:t>
            </a:r>
          </a:p>
          <a:p>
            <a:pPr lvl="1"/>
            <a:r>
              <a:rPr lang="en-US" altLang="zh-CN" sz="1400">
                <a:solidFill>
                  <a:srgbClr val="40A070"/>
                </a:solidFill>
                <a:cs typeface="Arial" panose="020B0604020202020204" pitchFamily="34" charset="0"/>
              </a:rPr>
              <a:t>[[1685   22]</a:t>
            </a:r>
          </a:p>
          <a:p>
            <a:pPr lvl="1"/>
            <a:r>
              <a:rPr lang="en-US" altLang="zh-CN" sz="1400">
                <a:solidFill>
                  <a:srgbClr val="40A070"/>
                </a:solidFill>
                <a:cs typeface="Arial" panose="020B0604020202020204" pitchFamily="34" charset="0"/>
              </a:rPr>
              <a:t> [  51  226]] </a:t>
            </a:r>
            <a:endParaRPr lang="zh-CN" altLang="zh-CN" sz="1400">
              <a:solidFill>
                <a:srgbClr val="40A070"/>
              </a:solidFill>
              <a:cs typeface="Arial" panose="020B0604020202020204" pitchFamily="34" charset="0"/>
            </a:endParaRPr>
          </a:p>
        </p:txBody>
      </p:sp>
      <p:cxnSp>
        <p:nvCxnSpPr>
          <p:cNvPr id="12" name="直接箭头连接符 11">
            <a:extLst>
              <a:ext uri="{FF2B5EF4-FFF2-40B4-BE49-F238E27FC236}">
                <a16:creationId xmlns:a16="http://schemas.microsoft.com/office/drawing/2014/main" id="{1E6B7874-E134-42D6-AEAE-6411C13899A3}"/>
              </a:ext>
            </a:extLst>
          </p:cNvPr>
          <p:cNvCxnSpPr>
            <a:cxnSpLocks/>
            <a:stCxn id="26" idx="6"/>
            <a:endCxn id="14" idx="1"/>
          </p:cNvCxnSpPr>
          <p:nvPr/>
        </p:nvCxnSpPr>
        <p:spPr>
          <a:xfrm flipV="1">
            <a:off x="4495491" y="2065804"/>
            <a:ext cx="796589" cy="228976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CDD8F720-4B01-4F3F-B72B-4FC95E8474DA}"/>
              </a:ext>
            </a:extLst>
          </p:cNvPr>
          <p:cNvSpPr/>
          <p:nvPr/>
        </p:nvSpPr>
        <p:spPr>
          <a:xfrm>
            <a:off x="3784413" y="4437112"/>
            <a:ext cx="711078"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文本占位符 2">
            <a:extLst>
              <a:ext uri="{FF2B5EF4-FFF2-40B4-BE49-F238E27FC236}">
                <a16:creationId xmlns:a16="http://schemas.microsoft.com/office/drawing/2014/main" id="{2DC4A266-7CA3-4F67-9F17-03805B5E534A}"/>
              </a:ext>
            </a:extLst>
          </p:cNvPr>
          <p:cNvSpPr txBox="1">
            <a:spLocks/>
          </p:cNvSpPr>
          <p:nvPr/>
        </p:nvSpPr>
        <p:spPr>
          <a:xfrm>
            <a:off x="5292080" y="1422688"/>
            <a:ext cx="3672408" cy="1286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结果输出：</a:t>
            </a:r>
            <a:endParaRPr lang="en-US" altLang="zh-CN" sz="1800"/>
          </a:p>
          <a:p>
            <a:pPr algn="l"/>
            <a:r>
              <a:rPr lang="zh-CN" altLang="en-US" sz="1400" b="1">
                <a:solidFill>
                  <a:srgbClr val="21759B"/>
                </a:solidFill>
                <a:latin typeface="Helvetica Neue"/>
              </a:rPr>
              <a:t>损失函数（交叉信息熵，图像识别常用）</a:t>
            </a:r>
            <a:endParaRPr lang="zh-CN" altLang="en-US" sz="1400" b="1" i="0">
              <a:solidFill>
                <a:srgbClr val="000000"/>
              </a:solidFill>
              <a:effectLst/>
              <a:latin typeface="Helvetica Neue"/>
            </a:endParaRPr>
          </a:p>
          <a:p>
            <a:pPr marL="0" indent="0" fontAlgn="auto">
              <a:spcAft>
                <a:spcPts val="0"/>
              </a:spcAft>
              <a:buFont typeface="Arial" panose="020B0604020202020204" pitchFamily="34" charset="0"/>
              <a:buNone/>
            </a:pPr>
            <a:endParaRPr lang="en-US" altLang="zh-CN" sz="1800"/>
          </a:p>
        </p:txBody>
      </p:sp>
      <p:pic>
        <p:nvPicPr>
          <p:cNvPr id="23" name="图片 22">
            <a:extLst>
              <a:ext uri="{FF2B5EF4-FFF2-40B4-BE49-F238E27FC236}">
                <a16:creationId xmlns:a16="http://schemas.microsoft.com/office/drawing/2014/main" id="{0FFB685F-EB5E-429F-9784-B51B21B66EC1}"/>
              </a:ext>
            </a:extLst>
          </p:cNvPr>
          <p:cNvPicPr>
            <a:picLocks noChangeAspect="1"/>
          </p:cNvPicPr>
          <p:nvPr/>
        </p:nvPicPr>
        <p:blipFill>
          <a:blip r:embed="rId3"/>
          <a:stretch>
            <a:fillRect/>
          </a:stretch>
        </p:blipFill>
        <p:spPr>
          <a:xfrm>
            <a:off x="5670284" y="2060848"/>
            <a:ext cx="2916000" cy="567000"/>
          </a:xfrm>
          <a:prstGeom prst="rect">
            <a:avLst/>
          </a:prstGeom>
        </p:spPr>
      </p:pic>
      <p:pic>
        <p:nvPicPr>
          <p:cNvPr id="25" name="图片 24">
            <a:extLst>
              <a:ext uri="{FF2B5EF4-FFF2-40B4-BE49-F238E27FC236}">
                <a16:creationId xmlns:a16="http://schemas.microsoft.com/office/drawing/2014/main" id="{9AEF2157-C7D7-4284-ABF6-239A6B916DE0}"/>
              </a:ext>
            </a:extLst>
          </p:cNvPr>
          <p:cNvPicPr>
            <a:picLocks noChangeAspect="1"/>
          </p:cNvPicPr>
          <p:nvPr/>
        </p:nvPicPr>
        <p:blipFill>
          <a:blip r:embed="rId4"/>
          <a:stretch>
            <a:fillRect/>
          </a:stretch>
        </p:blipFill>
        <p:spPr>
          <a:xfrm>
            <a:off x="5548313" y="2708920"/>
            <a:ext cx="3276600" cy="742950"/>
          </a:xfrm>
          <a:prstGeom prst="rect">
            <a:avLst/>
          </a:prstGeom>
          <a:ln w="12700">
            <a:solidFill>
              <a:schemeClr val="tx1"/>
            </a:solidFill>
          </a:ln>
        </p:spPr>
      </p:pic>
      <p:sp>
        <p:nvSpPr>
          <p:cNvPr id="26" name="椭圆 25">
            <a:extLst>
              <a:ext uri="{FF2B5EF4-FFF2-40B4-BE49-F238E27FC236}">
                <a16:creationId xmlns:a16="http://schemas.microsoft.com/office/drawing/2014/main" id="{0BA2BFB4-55F4-48E2-82D1-700A65D368C2}"/>
              </a:ext>
            </a:extLst>
          </p:cNvPr>
          <p:cNvSpPr/>
          <p:nvPr/>
        </p:nvSpPr>
        <p:spPr>
          <a:xfrm>
            <a:off x="3784413" y="4236328"/>
            <a:ext cx="711078"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6C785F91-6F17-45B7-B50D-19487770B66D}"/>
              </a:ext>
            </a:extLst>
          </p:cNvPr>
          <p:cNvSpPr/>
          <p:nvPr/>
        </p:nvSpPr>
        <p:spPr>
          <a:xfrm>
            <a:off x="3784413" y="4632221"/>
            <a:ext cx="711078"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A44B5E8-269E-43B5-A3C3-25047AA6CF09}"/>
              </a:ext>
            </a:extLst>
          </p:cNvPr>
          <p:cNvSpPr/>
          <p:nvPr/>
        </p:nvSpPr>
        <p:spPr>
          <a:xfrm>
            <a:off x="395796" y="1328969"/>
            <a:ext cx="935844"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1FD0795-7C69-4528-B393-C052370AF1D8}"/>
              </a:ext>
            </a:extLst>
          </p:cNvPr>
          <p:cNvSpPr/>
          <p:nvPr/>
        </p:nvSpPr>
        <p:spPr>
          <a:xfrm>
            <a:off x="1367072" y="1328969"/>
            <a:ext cx="1224136"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7420597-EF94-4D56-BC48-FE23FC0DD932}"/>
              </a:ext>
            </a:extLst>
          </p:cNvPr>
          <p:cNvSpPr/>
          <p:nvPr/>
        </p:nvSpPr>
        <p:spPr>
          <a:xfrm>
            <a:off x="2651024" y="1328969"/>
            <a:ext cx="1224136"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8C10E059-2468-4792-A883-00DD8552A12B}"/>
              </a:ext>
            </a:extLst>
          </p:cNvPr>
          <p:cNvCxnSpPr>
            <a:cxnSpLocks/>
            <a:stCxn id="29" idx="4"/>
            <a:endCxn id="14" idx="1"/>
          </p:cNvCxnSpPr>
          <p:nvPr/>
        </p:nvCxnSpPr>
        <p:spPr>
          <a:xfrm>
            <a:off x="863718" y="1567458"/>
            <a:ext cx="4428362" cy="498346"/>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占位符 2">
            <a:extLst>
              <a:ext uri="{FF2B5EF4-FFF2-40B4-BE49-F238E27FC236}">
                <a16:creationId xmlns:a16="http://schemas.microsoft.com/office/drawing/2014/main" id="{561550E6-49B8-4C6E-9C6E-9C37DAF16E19}"/>
              </a:ext>
            </a:extLst>
          </p:cNvPr>
          <p:cNvSpPr txBox="1">
            <a:spLocks/>
          </p:cNvSpPr>
          <p:nvPr/>
        </p:nvSpPr>
        <p:spPr>
          <a:xfrm>
            <a:off x="5297368" y="3289014"/>
            <a:ext cx="3672408" cy="1286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1400" b="1">
              <a:solidFill>
                <a:srgbClr val="21759B"/>
              </a:solidFill>
              <a:latin typeface="Helvetica Neue"/>
            </a:endParaRPr>
          </a:p>
          <a:p>
            <a:pPr algn="l"/>
            <a:r>
              <a:rPr lang="zh-CN" altLang="en-US" sz="1400" b="1">
                <a:solidFill>
                  <a:srgbClr val="21759B"/>
                </a:solidFill>
                <a:latin typeface="Helvetica Neue"/>
              </a:rPr>
              <a:t>数据集划分及验证情况：</a:t>
            </a:r>
            <a:endParaRPr lang="en-US" altLang="zh-CN" sz="1400" b="1">
              <a:solidFill>
                <a:srgbClr val="21759B"/>
              </a:solidFill>
              <a:latin typeface="Helvetica Neue"/>
            </a:endParaRPr>
          </a:p>
          <a:p>
            <a:pPr algn="l"/>
            <a:r>
              <a:rPr lang="zh-CN" altLang="en-US" sz="1400" b="1">
                <a:solidFill>
                  <a:srgbClr val="21759B"/>
                </a:solidFill>
                <a:latin typeface="Helvetica Neue"/>
              </a:rPr>
              <a:t>训练集精度（</a:t>
            </a:r>
            <a:r>
              <a:rPr lang="en-US" altLang="zh-CN" sz="1400" b="1">
                <a:solidFill>
                  <a:srgbClr val="21759B"/>
                </a:solidFill>
                <a:latin typeface="Helvetica Neue"/>
              </a:rPr>
              <a:t>train_acc</a:t>
            </a:r>
            <a:r>
              <a:rPr lang="zh-CN" altLang="en-US" sz="1400" b="1">
                <a:solidFill>
                  <a:srgbClr val="21759B"/>
                </a:solidFill>
                <a:latin typeface="Helvetica Neue"/>
              </a:rPr>
              <a:t>，约</a:t>
            </a:r>
            <a:r>
              <a:rPr lang="en-US" altLang="zh-CN" sz="1400" b="1">
                <a:solidFill>
                  <a:srgbClr val="21759B"/>
                </a:solidFill>
                <a:latin typeface="Helvetica Neue"/>
              </a:rPr>
              <a:t>2000</a:t>
            </a:r>
            <a:r>
              <a:rPr lang="zh-CN" altLang="en-US" sz="1400" b="1">
                <a:solidFill>
                  <a:srgbClr val="21759B"/>
                </a:solidFill>
                <a:latin typeface="Helvetica Neue"/>
              </a:rPr>
              <a:t>个样本）</a:t>
            </a:r>
            <a:endParaRPr lang="en-US" altLang="zh-CN" sz="1400" b="1">
              <a:solidFill>
                <a:srgbClr val="21759B"/>
              </a:solidFill>
              <a:latin typeface="Helvetica Neue"/>
            </a:endParaRPr>
          </a:p>
          <a:p>
            <a:r>
              <a:rPr lang="zh-CN" altLang="en-US" sz="1400" b="1">
                <a:solidFill>
                  <a:srgbClr val="21759B"/>
                </a:solidFill>
                <a:latin typeface="Helvetica Neue"/>
              </a:rPr>
              <a:t>验证集精度（</a:t>
            </a:r>
            <a:r>
              <a:rPr lang="en-US" altLang="zh-CN" sz="1400" b="1">
                <a:solidFill>
                  <a:srgbClr val="21759B"/>
                </a:solidFill>
                <a:latin typeface="Helvetica Neue"/>
              </a:rPr>
              <a:t>valid_acc</a:t>
            </a:r>
            <a:r>
              <a:rPr lang="zh-CN" altLang="en-US" sz="1400" b="1">
                <a:solidFill>
                  <a:srgbClr val="21759B"/>
                </a:solidFill>
                <a:latin typeface="Helvetica Neue"/>
              </a:rPr>
              <a:t>，约</a:t>
            </a:r>
            <a:r>
              <a:rPr lang="en-US" altLang="zh-CN" sz="1400" b="1">
                <a:solidFill>
                  <a:srgbClr val="21759B"/>
                </a:solidFill>
                <a:latin typeface="Helvetica Neue"/>
              </a:rPr>
              <a:t>200</a:t>
            </a:r>
            <a:r>
              <a:rPr lang="zh-CN" altLang="en-US" sz="1400" b="1">
                <a:solidFill>
                  <a:srgbClr val="21759B"/>
                </a:solidFill>
                <a:latin typeface="Helvetica Neue"/>
              </a:rPr>
              <a:t>个样本）</a:t>
            </a:r>
            <a:endParaRPr lang="zh-CN" altLang="en-US" sz="1400" b="1" i="0">
              <a:solidFill>
                <a:srgbClr val="000000"/>
              </a:solidFill>
              <a:effectLst/>
              <a:latin typeface="Helvetica Neue"/>
            </a:endParaRPr>
          </a:p>
          <a:p>
            <a:pPr algn="l"/>
            <a:endParaRPr lang="zh-CN" altLang="en-US" sz="1400" b="1" i="0">
              <a:solidFill>
                <a:srgbClr val="000000"/>
              </a:solidFill>
              <a:effectLst/>
              <a:latin typeface="Helvetica Neue"/>
            </a:endParaRPr>
          </a:p>
          <a:p>
            <a:pPr marL="0" indent="0" fontAlgn="auto">
              <a:spcAft>
                <a:spcPts val="0"/>
              </a:spcAft>
              <a:buFont typeface="Arial" panose="020B0604020202020204" pitchFamily="34" charset="0"/>
              <a:buNone/>
            </a:pPr>
            <a:endParaRPr lang="en-US" altLang="zh-CN" sz="1800"/>
          </a:p>
        </p:txBody>
      </p:sp>
      <p:cxnSp>
        <p:nvCxnSpPr>
          <p:cNvPr id="38" name="直接箭头连接符 37">
            <a:extLst>
              <a:ext uri="{FF2B5EF4-FFF2-40B4-BE49-F238E27FC236}">
                <a16:creationId xmlns:a16="http://schemas.microsoft.com/office/drawing/2014/main" id="{62877B94-5CD5-4D39-8D65-696CF773E831}"/>
              </a:ext>
            </a:extLst>
          </p:cNvPr>
          <p:cNvCxnSpPr>
            <a:cxnSpLocks/>
            <a:stCxn id="13" idx="6"/>
          </p:cNvCxnSpPr>
          <p:nvPr/>
        </p:nvCxnSpPr>
        <p:spPr>
          <a:xfrm flipV="1">
            <a:off x="4495491" y="4051167"/>
            <a:ext cx="923007" cy="505190"/>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64507CD-9CA7-4C0A-A2CA-5F8E46068AB8}"/>
              </a:ext>
            </a:extLst>
          </p:cNvPr>
          <p:cNvCxnSpPr>
            <a:cxnSpLocks/>
            <a:stCxn id="30" idx="4"/>
          </p:cNvCxnSpPr>
          <p:nvPr/>
        </p:nvCxnSpPr>
        <p:spPr>
          <a:xfrm>
            <a:off x="1979140" y="1567458"/>
            <a:ext cx="3443552" cy="2499869"/>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D716B38-28A9-4D8F-80B8-3274276D8D80}"/>
              </a:ext>
            </a:extLst>
          </p:cNvPr>
          <p:cNvCxnSpPr>
            <a:cxnSpLocks/>
            <a:stCxn id="27" idx="6"/>
          </p:cNvCxnSpPr>
          <p:nvPr/>
        </p:nvCxnSpPr>
        <p:spPr>
          <a:xfrm flipV="1">
            <a:off x="4495491" y="4380851"/>
            <a:ext cx="927201" cy="370615"/>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74F78D3-EF9C-49FC-BAFA-C1C26C7DE7EB}"/>
              </a:ext>
            </a:extLst>
          </p:cNvPr>
          <p:cNvCxnSpPr>
            <a:cxnSpLocks/>
            <a:stCxn id="31" idx="4"/>
          </p:cNvCxnSpPr>
          <p:nvPr/>
        </p:nvCxnSpPr>
        <p:spPr>
          <a:xfrm>
            <a:off x="3263092" y="1567458"/>
            <a:ext cx="2154609" cy="281339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FB38CE78-8D23-479B-B247-BB91EE36D871}"/>
              </a:ext>
            </a:extLst>
          </p:cNvPr>
          <p:cNvPicPr>
            <a:picLocks noChangeAspect="1"/>
          </p:cNvPicPr>
          <p:nvPr/>
        </p:nvPicPr>
        <p:blipFill>
          <a:blip r:embed="rId5"/>
          <a:stretch>
            <a:fillRect/>
          </a:stretch>
        </p:blipFill>
        <p:spPr>
          <a:xfrm>
            <a:off x="5548313" y="4632222"/>
            <a:ext cx="3276000" cy="1138667"/>
          </a:xfrm>
          <a:prstGeom prst="rect">
            <a:avLst/>
          </a:prstGeom>
          <a:ln w="12700">
            <a:solidFill>
              <a:schemeClr val="tx1"/>
            </a:solidFill>
          </a:ln>
        </p:spPr>
      </p:pic>
      <p:sp>
        <p:nvSpPr>
          <p:cNvPr id="71" name="文本占位符 2">
            <a:extLst>
              <a:ext uri="{FF2B5EF4-FFF2-40B4-BE49-F238E27FC236}">
                <a16:creationId xmlns:a16="http://schemas.microsoft.com/office/drawing/2014/main" id="{ECA4F6E6-E2C3-4D66-B13C-766C84D0A6EB}"/>
              </a:ext>
            </a:extLst>
          </p:cNvPr>
          <p:cNvSpPr txBox="1">
            <a:spLocks/>
          </p:cNvSpPr>
          <p:nvPr/>
        </p:nvSpPr>
        <p:spPr>
          <a:xfrm>
            <a:off x="5297368" y="5639961"/>
            <a:ext cx="3672408" cy="6787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1400" b="1">
              <a:solidFill>
                <a:srgbClr val="21759B"/>
              </a:solidFill>
              <a:latin typeface="Helvetica Neue"/>
            </a:endParaRPr>
          </a:p>
          <a:p>
            <a:r>
              <a:rPr lang="zh-CN" altLang="en-US" sz="1400" b="1">
                <a:solidFill>
                  <a:srgbClr val="21759B"/>
                </a:solidFill>
                <a:latin typeface="Helvetica Neue"/>
              </a:rPr>
              <a:t>混淆矩阵（训练集精度检验）</a:t>
            </a:r>
            <a:endParaRPr lang="zh-CN" altLang="en-US" sz="1400" b="1" i="0">
              <a:solidFill>
                <a:srgbClr val="000000"/>
              </a:solidFill>
              <a:effectLst/>
              <a:latin typeface="Helvetica Neue"/>
            </a:endParaRPr>
          </a:p>
        </p:txBody>
      </p:sp>
    </p:spTree>
    <p:extLst>
      <p:ext uri="{BB962C8B-B14F-4D97-AF65-F5344CB8AC3E}">
        <p14:creationId xmlns:p14="http://schemas.microsoft.com/office/powerpoint/2010/main" val="277708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25D911-7A62-49F5-92E2-D80AD038DE09}"/>
              </a:ext>
            </a:extLst>
          </p:cNvPr>
          <p:cNvPicPr>
            <a:picLocks noChangeAspect="1"/>
          </p:cNvPicPr>
          <p:nvPr/>
        </p:nvPicPr>
        <p:blipFill rotWithShape="1">
          <a:blip r:embed="rId2"/>
          <a:srcRect b="4963"/>
          <a:stretch/>
        </p:blipFill>
        <p:spPr>
          <a:xfrm>
            <a:off x="322218" y="1180461"/>
            <a:ext cx="6984808" cy="5208481"/>
          </a:xfrm>
          <a:prstGeom prst="rect">
            <a:avLst/>
          </a:prstGeom>
        </p:spPr>
      </p:pic>
      <mc:AlternateContent xmlns:mc="http://schemas.openxmlformats.org/markup-compatibility/2006">
        <mc:Choice xmlns:a14="http://schemas.microsoft.com/office/drawing/2010/main" Requires="a14">
          <p:sp>
            <p:nvSpPr>
              <p:cNvPr id="7" name="文本占位符 1">
                <a:extLst>
                  <a:ext uri="{FF2B5EF4-FFF2-40B4-BE49-F238E27FC236}">
                    <a16:creationId xmlns:a16="http://schemas.microsoft.com/office/drawing/2014/main" id="{4B0D84A6-296A-4406-8218-59510DCEF52E}"/>
                  </a:ext>
                </a:extLst>
              </p:cNvPr>
              <p:cNvSpPr>
                <a:spLocks noGrp="1"/>
              </p:cNvSpPr>
              <p:nvPr>
                <p:ph type="body" sz="quarter" idx="13"/>
              </p:nvPr>
            </p:nvSpPr>
            <p:spPr>
              <a:xfrm>
                <a:off x="882650" y="468313"/>
                <a:ext cx="6303963" cy="455612"/>
              </a:xfrm>
            </p:spPr>
            <p:txBody>
              <a:bodyPr/>
              <a:lstStyle/>
              <a:p>
                <a:r>
                  <a:rPr lang="zh-CN" altLang="en-US" dirty="0"/>
                  <a:t>定义初参数优化函数：</a:t>
                </a:r>
                <a14:m>
                  <m:oMath xmlns:m="http://schemas.openxmlformats.org/officeDocument/2006/math">
                    <m:r>
                      <a:rPr lang="en-US" altLang="zh-CN" sz="2400" i="1" dirty="0" smtClean="0">
                        <a:latin typeface="Cambria Math" panose="02040503050406030204" pitchFamily="18" charset="0"/>
                      </a:rPr>
                      <m:t>𝑡𝑟𝑎𝑖</m:t>
                    </m:r>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_</m:t>
                    </m:r>
                    <m:r>
                      <a:rPr lang="en-US" altLang="zh-CN" sz="2400" b="0" i="1" dirty="0" smtClean="0">
                        <a:latin typeface="Cambria Math" panose="02040503050406030204" pitchFamily="18" charset="0"/>
                      </a:rPr>
                      <m:t>𝑜𝑝𝑡</m:t>
                    </m:r>
                  </m:oMath>
                </a14:m>
                <a:endParaRPr lang="zh-CN" altLang="en-US" dirty="0"/>
              </a:p>
            </p:txBody>
          </p:sp>
        </mc:Choice>
        <mc:Fallback>
          <p:sp>
            <p:nvSpPr>
              <p:cNvPr id="7" name="文本占位符 1">
                <a:extLst>
                  <a:ext uri="{FF2B5EF4-FFF2-40B4-BE49-F238E27FC236}">
                    <a16:creationId xmlns:a16="http://schemas.microsoft.com/office/drawing/2014/main" id="{4B0D84A6-296A-4406-8218-59510DCEF52E}"/>
                  </a:ext>
                </a:extLst>
              </p:cNvPr>
              <p:cNvSpPr>
                <a:spLocks noGrp="1" noRot="1" noChangeAspect="1" noMove="1" noResize="1" noEditPoints="1" noAdjustHandles="1" noChangeArrowheads="1" noChangeShapeType="1" noTextEdit="1"/>
              </p:cNvSpPr>
              <p:nvPr>
                <p:ph type="body" sz="quarter" idx="13"/>
              </p:nvPr>
            </p:nvSpPr>
            <p:spPr>
              <a:xfrm>
                <a:off x="882650" y="468313"/>
                <a:ext cx="6303963" cy="455612"/>
              </a:xfrm>
              <a:blipFill>
                <a:blip r:embed="rId3"/>
                <a:stretch>
                  <a:fillRect l="-1741" t="-20000" b="-32000"/>
                </a:stretch>
              </a:blipFill>
            </p:spPr>
            <p:txBody>
              <a:bodyPr/>
              <a:lstStyle/>
              <a:p>
                <a:r>
                  <a:rPr lang="zh-CN" altLang="en-US">
                    <a:noFill/>
                  </a:rPr>
                  <a:t> </a:t>
                </a:r>
              </a:p>
            </p:txBody>
          </p:sp>
        </mc:Fallback>
      </mc:AlternateContent>
      <p:cxnSp>
        <p:nvCxnSpPr>
          <p:cNvPr id="56" name="直接箭头连接符 55">
            <a:extLst>
              <a:ext uri="{FF2B5EF4-FFF2-40B4-BE49-F238E27FC236}">
                <a16:creationId xmlns:a16="http://schemas.microsoft.com/office/drawing/2014/main" id="{49B3ECA4-F5F5-452E-98FB-BA833490B137}"/>
              </a:ext>
            </a:extLst>
          </p:cNvPr>
          <p:cNvCxnSpPr>
            <a:cxnSpLocks/>
            <a:stCxn id="57" idx="3"/>
          </p:cNvCxnSpPr>
          <p:nvPr/>
        </p:nvCxnSpPr>
        <p:spPr>
          <a:xfrm flipV="1">
            <a:off x="5076056" y="1454522"/>
            <a:ext cx="845070" cy="340578"/>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428165E2-2F76-4AE9-87AA-D31FDF03CC30}"/>
              </a:ext>
            </a:extLst>
          </p:cNvPr>
          <p:cNvSpPr/>
          <p:nvPr/>
        </p:nvSpPr>
        <p:spPr>
          <a:xfrm>
            <a:off x="395536" y="1715664"/>
            <a:ext cx="4680520" cy="158872"/>
          </a:xfrm>
          <a:prstGeom prst="roundRect">
            <a:avLst>
              <a:gd name="adj" fmla="val 2064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占位符 2">
                <a:extLst>
                  <a:ext uri="{FF2B5EF4-FFF2-40B4-BE49-F238E27FC236}">
                    <a16:creationId xmlns:a16="http://schemas.microsoft.com/office/drawing/2014/main" id="{17299512-7797-4521-BF9E-F849653A9620}"/>
                  </a:ext>
                </a:extLst>
              </p:cNvPr>
              <p:cNvSpPr txBox="1">
                <a:spLocks/>
              </p:cNvSpPr>
              <p:nvPr/>
            </p:nvSpPr>
            <p:spPr>
              <a:xfrm>
                <a:off x="5921126" y="1172614"/>
                <a:ext cx="3419872" cy="1161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选择模型优化参数：</a:t>
                </a:r>
              </a:p>
              <a:p>
                <a:pPr marL="0" indent="0" fontAlgn="auto">
                  <a:spcAft>
                    <a:spcPts val="0"/>
                  </a:spcAft>
                  <a:buFont typeface="Arial" panose="020B0604020202020204" pitchFamily="34" charset="0"/>
                  <a:buNone/>
                </a:pPr>
                <a:r>
                  <a:rPr lang="en-US" altLang="zh-CN" sz="1400" i="1">
                    <a:latin typeface="Times New Roman" panose="02020603050405020304" pitchFamily="18" charset="0"/>
                    <a:cs typeface="Times New Roman" panose="02020603050405020304" pitchFamily="18" charset="0"/>
                  </a:rPr>
                  <a:t>default</a:t>
                </a:r>
                <a:r>
                  <a:rPr lang="zh-CN" altLang="en-US" sz="1400" i="1">
                    <a:latin typeface="Times New Roman" panose="02020603050405020304" pitchFamily="18" charset="0"/>
                    <a:cs typeface="Times New Roman" panose="02020603050405020304" pitchFamily="18" charset="0"/>
                  </a:rPr>
                  <a:t>：</a:t>
                </a:r>
                <a:r>
                  <a:rPr lang="en-US" altLang="zh-CN" sz="1400"/>
                  <a:t>(</a:t>
                </a:r>
                <a:r>
                  <a:rPr lang="zh-CN" altLang="en-US" sz="1400"/>
                  <a:t>可以通过输入调用不同值）</a:t>
                </a:r>
                <a:endParaRPr lang="en-US" altLang="zh-CN" sz="1400"/>
              </a:p>
              <a:p>
                <a:pPr marL="0" indent="0" fontAlgn="auto">
                  <a:spcAft>
                    <a:spcPts val="0"/>
                  </a:spcAft>
                  <a:buFont typeface="Arial" panose="020B0604020202020204" pitchFamily="34" charset="0"/>
                  <a:buNone/>
                </a:pPr>
                <a:r>
                  <a:rPr lang="en-US" altLang="zh-CN" sz="1400"/>
                  <a:t>  </a:t>
                </a:r>
                <a14:m>
                  <m:oMath xmlns:m="http://schemas.openxmlformats.org/officeDocument/2006/math">
                    <m:r>
                      <a:rPr lang="en-US" altLang="zh-CN" sz="1400" b="0" i="1" smtClean="0">
                        <a:latin typeface="Cambria Math" panose="02040503050406030204" pitchFamily="18" charset="0"/>
                      </a:rPr>
                      <m:t>𝑣𝑎𝑙𝑖</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𝑟𝑎𝑡𝑖𝑜</m:t>
                        </m:r>
                      </m:sub>
                    </m:sSub>
                    <m:r>
                      <a:rPr lang="en-US" altLang="zh-CN" sz="1400" i="1" smtClean="0">
                        <a:latin typeface="Cambria Math" panose="02040503050406030204" pitchFamily="18" charset="0"/>
                      </a:rPr>
                      <m:t>=0.1, </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𝑏𝑎𝑡𝑐</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𝑠𝑖𝑧𝑒</m:t>
                        </m:r>
                      </m:sub>
                    </m:sSub>
                    <m:r>
                      <a:rPr lang="en-US" altLang="zh-CN" sz="1400" i="1" smtClean="0">
                        <a:latin typeface="Cambria Math" panose="02040503050406030204" pitchFamily="18" charset="0"/>
                      </a:rPr>
                      <m:t>=</m:t>
                    </m:r>
                    <m:r>
                      <a:rPr lang="en-US" altLang="zh-CN" sz="1400" b="0" i="1" smtClean="0">
                        <a:latin typeface="Cambria Math" panose="02040503050406030204" pitchFamily="18" charset="0"/>
                      </a:rPr>
                      <m:t>32</m:t>
                    </m:r>
                    <m:r>
                      <a:rPr lang="en-US" altLang="zh-CN" sz="1400" i="1" smtClean="0">
                        <a:latin typeface="Cambria Math" panose="02040503050406030204" pitchFamily="18" charset="0"/>
                      </a:rPr>
                      <m:t>,</m:t>
                    </m:r>
                    <m:r>
                      <a:rPr lang="en-US" altLang="zh-CN" sz="1400" b="0" i="1" smtClean="0">
                        <a:latin typeface="Cambria Math" panose="02040503050406030204" pitchFamily="18" charset="0"/>
                      </a:rPr>
                      <m:t>   </m:t>
                    </m:r>
                    <m:r>
                      <a:rPr lang="en-US" altLang="zh-CN" sz="1400" i="1"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𝑛𝑢</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𝑒𝑝𝑜𝑐h𝑠</m:t>
                        </m:r>
                      </m:sub>
                    </m:sSub>
                    <m:r>
                      <a:rPr lang="en-US" altLang="zh-CN" sz="1400" i="1" smtClean="0">
                        <a:latin typeface="Cambria Math" panose="02040503050406030204" pitchFamily="18" charset="0"/>
                      </a:rPr>
                      <m:t>=</m:t>
                    </m:r>
                    <m:r>
                      <a:rPr lang="en-US" altLang="zh-CN" sz="1400" b="0" i="1" smtClean="0">
                        <a:latin typeface="Cambria Math" panose="02040503050406030204" pitchFamily="18" charset="0"/>
                      </a:rPr>
                      <m:t>5</m:t>
                    </m:r>
                    <m:r>
                      <a:rPr lang="en-US" altLang="zh-CN" sz="1400" i="1"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𝑎𝑢𝑔𝑚𝑒𝑛</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𝑡𝑖𝑚𝑒𝑠</m:t>
                        </m:r>
                      </m:sub>
                    </m:sSub>
                    <m:r>
                      <a:rPr lang="en-US" altLang="zh-CN" sz="1400" i="1" smtClean="0">
                        <a:latin typeface="Cambria Math" panose="02040503050406030204" pitchFamily="18" charset="0"/>
                      </a:rPr>
                      <m:t>=</m:t>
                    </m:r>
                    <m:r>
                      <a:rPr lang="en-US" altLang="zh-CN" sz="1400" b="0" i="1" smtClean="0">
                        <a:latin typeface="Cambria Math" panose="02040503050406030204" pitchFamily="18" charset="0"/>
                      </a:rPr>
                      <m:t>30</m:t>
                    </m:r>
                  </m:oMath>
                </a14:m>
                <a:endParaRPr lang="en-US" altLang="zh-CN" sz="1400" i="1">
                  <a:latin typeface="Times New Roman" panose="02020603050405020304" pitchFamily="18" charset="0"/>
                  <a:cs typeface="Times New Roman" panose="02020603050405020304" pitchFamily="18" charset="0"/>
                </a:endParaRPr>
              </a:p>
            </p:txBody>
          </p:sp>
        </mc:Choice>
        <mc:Fallback xmlns="">
          <p:sp>
            <p:nvSpPr>
              <p:cNvPr id="58" name="文本占位符 2">
                <a:extLst>
                  <a:ext uri="{FF2B5EF4-FFF2-40B4-BE49-F238E27FC236}">
                    <a16:creationId xmlns:a16="http://schemas.microsoft.com/office/drawing/2014/main" id="{17299512-7797-4521-BF9E-F849653A9620}"/>
                  </a:ext>
                </a:extLst>
              </p:cNvPr>
              <p:cNvSpPr txBox="1">
                <a:spLocks noRot="1" noChangeAspect="1" noMove="1" noResize="1" noEditPoints="1" noAdjustHandles="1" noChangeArrowheads="1" noChangeShapeType="1" noTextEdit="1"/>
              </p:cNvSpPr>
              <p:nvPr/>
            </p:nvSpPr>
            <p:spPr>
              <a:xfrm>
                <a:off x="5921126" y="1172614"/>
                <a:ext cx="3419872" cy="1161232"/>
              </a:xfrm>
              <a:prstGeom prst="rect">
                <a:avLst/>
              </a:prstGeom>
              <a:blipFill>
                <a:blip r:embed="rId4"/>
                <a:stretch>
                  <a:fillRect l="-1426" t="-4712" b="-3141"/>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C13952F9-A505-4C77-A5BC-896DE962592D}"/>
              </a:ext>
            </a:extLst>
          </p:cNvPr>
          <p:cNvCxnSpPr>
            <a:cxnSpLocks/>
            <a:stCxn id="61" idx="3"/>
          </p:cNvCxnSpPr>
          <p:nvPr/>
        </p:nvCxnSpPr>
        <p:spPr>
          <a:xfrm flipV="1">
            <a:off x="7114604" y="3717032"/>
            <a:ext cx="409756" cy="622191"/>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D8929A7E-31CA-48DD-9674-8B553802E237}"/>
              </a:ext>
            </a:extLst>
          </p:cNvPr>
          <p:cNvSpPr/>
          <p:nvPr/>
        </p:nvSpPr>
        <p:spPr>
          <a:xfrm>
            <a:off x="539552" y="3043223"/>
            <a:ext cx="6575052" cy="2592000"/>
          </a:xfrm>
          <a:prstGeom prst="roundRect">
            <a:avLst>
              <a:gd name="adj" fmla="val 8652"/>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 name="文本占位符 2">
            <a:extLst>
              <a:ext uri="{FF2B5EF4-FFF2-40B4-BE49-F238E27FC236}">
                <a16:creationId xmlns:a16="http://schemas.microsoft.com/office/drawing/2014/main" id="{19D7978A-FE94-43D6-A0D0-52BCBB42B977}"/>
              </a:ext>
            </a:extLst>
          </p:cNvPr>
          <p:cNvSpPr txBox="1">
            <a:spLocks/>
          </p:cNvSpPr>
          <p:nvPr/>
        </p:nvSpPr>
        <p:spPr>
          <a:xfrm>
            <a:off x="7452320" y="3429000"/>
            <a:ext cx="1621458" cy="16685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划分数据集</a:t>
            </a:r>
            <a:endParaRPr lang="en-US" altLang="zh-CN" sz="1800"/>
          </a:p>
          <a:p>
            <a:pPr marL="0" indent="0" fontAlgn="auto">
              <a:spcAft>
                <a:spcPts val="0"/>
              </a:spcAft>
              <a:buFont typeface="Arial" panose="020B0604020202020204" pitchFamily="34" charset="0"/>
              <a:buNone/>
            </a:pPr>
            <a:r>
              <a:rPr lang="zh-CN" altLang="en-US" sz="1800"/>
              <a:t>整理数据集</a:t>
            </a:r>
            <a:endParaRPr lang="en-US" altLang="zh-CN" sz="1800"/>
          </a:p>
          <a:p>
            <a:pPr marL="0" indent="0" fontAlgn="auto">
              <a:spcAft>
                <a:spcPts val="0"/>
              </a:spcAft>
              <a:buFont typeface="Arial" panose="020B0604020202020204" pitchFamily="34" charset="0"/>
              <a:buNone/>
            </a:pPr>
            <a:r>
              <a:rPr lang="en-US" altLang="zh-CN" sz="1400" i="1">
                <a:latin typeface="Times New Roman" panose="02020603050405020304" pitchFamily="18" charset="0"/>
                <a:cs typeface="Times New Roman" panose="02020603050405020304" pitchFamily="18" charset="0"/>
              </a:rPr>
              <a:t>Output:</a:t>
            </a:r>
          </a:p>
          <a:p>
            <a:pPr marL="0" indent="0" fontAlgn="auto">
              <a:spcAft>
                <a:spcPts val="0"/>
              </a:spcAft>
              <a:buFont typeface="Arial" panose="020B0604020202020204" pitchFamily="34" charset="0"/>
              <a:buNone/>
            </a:pPr>
            <a:r>
              <a:rPr lang="en-US" altLang="zh-CN" sz="1400" i="1">
                <a:latin typeface="Times New Roman" panose="02020603050405020304" pitchFamily="18" charset="0"/>
                <a:cs typeface="Times New Roman" panose="02020603050405020304" pitchFamily="18" charset="0"/>
              </a:rPr>
              <a:t>train/valid/test_iter</a:t>
            </a:r>
          </a:p>
          <a:p>
            <a:pPr marL="0" indent="0" fontAlgn="auto">
              <a:spcAft>
                <a:spcPts val="0"/>
              </a:spcAft>
              <a:buFont typeface="Arial" panose="020B0604020202020204" pitchFamily="34" charset="0"/>
              <a:buNone/>
            </a:pPr>
            <a:r>
              <a:rPr lang="en-US" altLang="zh-CN" sz="1400" i="1">
                <a:latin typeface="Times New Roman" panose="02020603050405020304" pitchFamily="18" charset="0"/>
                <a:cs typeface="Times New Roman" panose="02020603050405020304" pitchFamily="18" charset="0"/>
              </a:rPr>
              <a:t>train_valid_iter</a:t>
            </a:r>
          </a:p>
        </p:txBody>
      </p:sp>
      <p:sp>
        <p:nvSpPr>
          <p:cNvPr id="69" name="矩形: 圆角 68">
            <a:extLst>
              <a:ext uri="{FF2B5EF4-FFF2-40B4-BE49-F238E27FC236}">
                <a16:creationId xmlns:a16="http://schemas.microsoft.com/office/drawing/2014/main" id="{D8EA1590-C1F9-440A-BEAA-8260224D6095}"/>
              </a:ext>
            </a:extLst>
          </p:cNvPr>
          <p:cNvSpPr/>
          <p:nvPr/>
        </p:nvSpPr>
        <p:spPr>
          <a:xfrm>
            <a:off x="611560" y="6187884"/>
            <a:ext cx="6588000" cy="193444"/>
          </a:xfrm>
          <a:prstGeom prst="roundRect">
            <a:avLst>
              <a:gd name="adj" fmla="val 8652"/>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BBC88432-7503-4BC8-80BD-88AEFF97B751}"/>
              </a:ext>
            </a:extLst>
          </p:cNvPr>
          <p:cNvCxnSpPr>
            <a:cxnSpLocks/>
            <a:stCxn id="69" idx="3"/>
            <a:endCxn id="73" idx="1"/>
          </p:cNvCxnSpPr>
          <p:nvPr/>
        </p:nvCxnSpPr>
        <p:spPr>
          <a:xfrm flipV="1">
            <a:off x="7199560" y="6021876"/>
            <a:ext cx="289342" cy="262730"/>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73" name="文本占位符 2">
            <a:extLst>
              <a:ext uri="{FF2B5EF4-FFF2-40B4-BE49-F238E27FC236}">
                <a16:creationId xmlns:a16="http://schemas.microsoft.com/office/drawing/2014/main" id="{68D478EA-7BB9-4A24-99EB-5DB0B5C97AA9}"/>
              </a:ext>
            </a:extLst>
          </p:cNvPr>
          <p:cNvSpPr txBox="1">
            <a:spLocks/>
          </p:cNvSpPr>
          <p:nvPr/>
        </p:nvSpPr>
        <p:spPr>
          <a:xfrm>
            <a:off x="7488902" y="5873578"/>
            <a:ext cx="1117402" cy="296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zh-CN" altLang="en-US" sz="1800"/>
              <a:t>模型训练</a:t>
            </a:r>
            <a:endParaRPr lang="en-US" altLang="zh-CN" sz="14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902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占位符 1">
                <a:extLst>
                  <a:ext uri="{FF2B5EF4-FFF2-40B4-BE49-F238E27FC236}">
                    <a16:creationId xmlns:a16="http://schemas.microsoft.com/office/drawing/2014/main" id="{4B0D84A6-296A-4406-8218-59510DCEF52E}"/>
                  </a:ext>
                </a:extLst>
              </p:cNvPr>
              <p:cNvSpPr>
                <a:spLocks noGrp="1"/>
              </p:cNvSpPr>
              <p:nvPr>
                <p:ph type="body" sz="quarter" idx="13"/>
              </p:nvPr>
            </p:nvSpPr>
            <p:spPr>
              <a:xfrm>
                <a:off x="882650" y="468313"/>
                <a:ext cx="6303963" cy="455612"/>
              </a:xfrm>
            </p:spPr>
            <p:txBody>
              <a:bodyPr/>
              <a:lstStyle/>
              <a:p>
                <a:r>
                  <a:rPr lang="zh-CN" altLang="en-US" dirty="0">
                    <a:solidFill>
                      <a:schemeClr val="tx1"/>
                    </a:solidFill>
                    <a:sym typeface="+mn-ea"/>
                  </a:rPr>
                  <a:t>超参数调试（以</a:t>
                </a:r>
                <a14:m>
                  <m:oMath xmlns:m="http://schemas.openxmlformats.org/officeDocument/2006/math">
                    <m:r>
                      <a:rPr lang="en-US" altLang="zh-CN" sz="2400" b="0" i="1" smtClean="0">
                        <a:latin typeface="Cambria Math" panose="02040503050406030204" pitchFamily="18" charset="0"/>
                      </a:rPr>
                      <m:t>𝑏𝑎𝑡𝑐</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𝑠𝑖𝑧𝑒</m:t>
                    </m:r>
                  </m:oMath>
                </a14:m>
                <a:r>
                  <a:rPr lang="zh-CN" altLang="en-US" dirty="0">
                    <a:solidFill>
                      <a:schemeClr val="tx1"/>
                    </a:solidFill>
                    <a:sym typeface="+mn-ea"/>
                  </a:rPr>
                  <a:t>为例）</a:t>
                </a:r>
                <a:endParaRPr lang="zh-CN" altLang="en-US" dirty="0">
                  <a:solidFill>
                    <a:schemeClr val="tx1"/>
                  </a:solidFill>
                </a:endParaRPr>
              </a:p>
            </p:txBody>
          </p:sp>
        </mc:Choice>
        <mc:Fallback>
          <p:sp>
            <p:nvSpPr>
              <p:cNvPr id="7" name="文本占位符 1">
                <a:extLst>
                  <a:ext uri="{FF2B5EF4-FFF2-40B4-BE49-F238E27FC236}">
                    <a16:creationId xmlns:a16="http://schemas.microsoft.com/office/drawing/2014/main" id="{4B0D84A6-296A-4406-8218-59510DCEF52E}"/>
                  </a:ext>
                </a:extLst>
              </p:cNvPr>
              <p:cNvSpPr>
                <a:spLocks noGrp="1" noRot="1" noChangeAspect="1" noMove="1" noResize="1" noEditPoints="1" noAdjustHandles="1" noChangeArrowheads="1" noChangeShapeType="1" noTextEdit="1"/>
              </p:cNvSpPr>
              <p:nvPr>
                <p:ph type="body" sz="quarter" idx="13"/>
              </p:nvPr>
            </p:nvSpPr>
            <p:spPr>
              <a:xfrm>
                <a:off x="882650" y="468313"/>
                <a:ext cx="6303963" cy="455612"/>
              </a:xfrm>
              <a:blipFill>
                <a:blip r:embed="rId2"/>
                <a:stretch>
                  <a:fillRect l="-1741" t="-20000" b="-32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B779D5E-865D-4B89-B1F0-C513F57E85A4}"/>
              </a:ext>
            </a:extLst>
          </p:cNvPr>
          <p:cNvPicPr>
            <a:picLocks noChangeAspect="1"/>
          </p:cNvPicPr>
          <p:nvPr/>
        </p:nvPicPr>
        <p:blipFill rotWithShape="1">
          <a:blip r:embed="rId3"/>
          <a:srcRect t="52890" b="7568"/>
          <a:stretch/>
        </p:blipFill>
        <p:spPr>
          <a:xfrm>
            <a:off x="395536" y="1268760"/>
            <a:ext cx="4320000" cy="648072"/>
          </a:xfrm>
          <a:prstGeom prst="rect">
            <a:avLst/>
          </a:prstGeom>
          <a:ln w="12700">
            <a:solidFill>
              <a:schemeClr val="tx1"/>
            </a:solidFill>
          </a:ln>
        </p:spPr>
      </p:pic>
      <p:sp>
        <p:nvSpPr>
          <p:cNvPr id="15" name="文本占位符 2">
            <a:extLst>
              <a:ext uri="{FF2B5EF4-FFF2-40B4-BE49-F238E27FC236}">
                <a16:creationId xmlns:a16="http://schemas.microsoft.com/office/drawing/2014/main" id="{11611CF9-0BCA-41B3-8EBA-134AAE7B4BB0}"/>
              </a:ext>
            </a:extLst>
          </p:cNvPr>
          <p:cNvSpPr txBox="1">
            <a:spLocks/>
          </p:cNvSpPr>
          <p:nvPr/>
        </p:nvSpPr>
        <p:spPr>
          <a:xfrm>
            <a:off x="4871878" y="1268760"/>
            <a:ext cx="3672408" cy="648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Aft>
                <a:spcPts val="0"/>
              </a:spcAft>
              <a:buFont typeface="Arial" panose="020B0604020202020204" pitchFamily="34" charset="0"/>
              <a:buNone/>
            </a:pPr>
            <a:r>
              <a:rPr lang="zh-CN" altLang="en-US" sz="1800"/>
              <a:t>根据前文定义函数，运行代码，将输出结果保存为</a:t>
            </a:r>
            <a:r>
              <a:rPr lang="en-US" altLang="zh-CN" sz="1800"/>
              <a:t>png</a:t>
            </a:r>
            <a:r>
              <a:rPr lang="zh-CN" altLang="en-US" sz="1800"/>
              <a:t>与</a:t>
            </a:r>
            <a:r>
              <a:rPr lang="en-US" altLang="zh-CN" sz="1800"/>
              <a:t>txt</a:t>
            </a:r>
            <a:r>
              <a:rPr lang="zh-CN" altLang="en-US" sz="1800"/>
              <a:t>格式：</a:t>
            </a:r>
            <a:endParaRPr lang="en-US" altLang="zh-CN" sz="1400" i="1">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576F146B-ED3B-4630-B106-3E5BE869523C}"/>
              </a:ext>
            </a:extLst>
          </p:cNvPr>
          <p:cNvPicPr>
            <a:picLocks noChangeAspect="1"/>
          </p:cNvPicPr>
          <p:nvPr/>
        </p:nvPicPr>
        <p:blipFill>
          <a:blip r:embed="rId4"/>
          <a:stretch>
            <a:fillRect/>
          </a:stretch>
        </p:blipFill>
        <p:spPr>
          <a:xfrm>
            <a:off x="468052" y="2093135"/>
            <a:ext cx="8207896" cy="4296552"/>
          </a:xfrm>
          <a:prstGeom prst="rect">
            <a:avLst/>
          </a:prstGeom>
        </p:spPr>
      </p:pic>
      <p:sp>
        <p:nvSpPr>
          <p:cNvPr id="22" name="椭圆 21">
            <a:extLst>
              <a:ext uri="{FF2B5EF4-FFF2-40B4-BE49-F238E27FC236}">
                <a16:creationId xmlns:a16="http://schemas.microsoft.com/office/drawing/2014/main" id="{B1DB2CB4-9AA8-451D-B5AA-CA7CCE71FFB6}"/>
              </a:ext>
            </a:extLst>
          </p:cNvPr>
          <p:cNvSpPr/>
          <p:nvPr/>
        </p:nvSpPr>
        <p:spPr>
          <a:xfrm>
            <a:off x="999218" y="1462319"/>
            <a:ext cx="1008112"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7709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占位符 1">
                <a:extLst>
                  <a:ext uri="{FF2B5EF4-FFF2-40B4-BE49-F238E27FC236}">
                    <a16:creationId xmlns:a16="http://schemas.microsoft.com/office/drawing/2014/main" id="{4B0D84A6-296A-4406-8218-59510DCEF52E}"/>
                  </a:ext>
                </a:extLst>
              </p:cNvPr>
              <p:cNvSpPr>
                <a:spLocks noGrp="1"/>
              </p:cNvSpPr>
              <p:nvPr>
                <p:ph type="body" sz="quarter" idx="13"/>
              </p:nvPr>
            </p:nvSpPr>
            <p:spPr>
              <a:xfrm>
                <a:off x="882650" y="468313"/>
                <a:ext cx="6303963" cy="455612"/>
              </a:xfrm>
            </p:spPr>
            <p:txBody>
              <a:bodyPr/>
              <a:lstStyle/>
              <a:p>
                <a:r>
                  <a:rPr lang="zh-CN" altLang="en-US" dirty="0">
                    <a:solidFill>
                      <a:schemeClr val="tx1"/>
                    </a:solidFill>
                    <a:sym typeface="+mn-ea"/>
                  </a:rPr>
                  <a:t>超参数调试（以</a:t>
                </a:r>
                <a14:m>
                  <m:oMath xmlns:m="http://schemas.openxmlformats.org/officeDocument/2006/math">
                    <m:r>
                      <a:rPr lang="en-US" altLang="zh-CN" sz="2400" i="1">
                        <a:latin typeface="Cambria Math" panose="02040503050406030204" pitchFamily="18" charset="0"/>
                      </a:rPr>
                      <m:t>𝑏𝑎𝑡𝑐h</m:t>
                    </m:r>
                    <m:r>
                      <a:rPr lang="en-US" altLang="zh-CN" sz="2400" i="1">
                        <a:latin typeface="Cambria Math" panose="02040503050406030204" pitchFamily="18" charset="0"/>
                      </a:rPr>
                      <m:t>_</m:t>
                    </m:r>
                    <m:r>
                      <a:rPr lang="en-US" altLang="zh-CN" sz="2400" i="1">
                        <a:latin typeface="Cambria Math" panose="02040503050406030204" pitchFamily="18" charset="0"/>
                      </a:rPr>
                      <m:t>𝑠𝑖𝑧𝑒</m:t>
                    </m:r>
                  </m:oMath>
                </a14:m>
                <a:r>
                  <a:rPr lang="zh-CN" altLang="en-US" dirty="0">
                    <a:solidFill>
                      <a:schemeClr val="tx1"/>
                    </a:solidFill>
                    <a:sym typeface="+mn-ea"/>
                  </a:rPr>
                  <a:t>为例）</a:t>
                </a:r>
                <a:endParaRPr lang="zh-CN" altLang="en-US" dirty="0">
                  <a:solidFill>
                    <a:schemeClr val="tx1"/>
                  </a:solidFill>
                </a:endParaRPr>
              </a:p>
            </p:txBody>
          </p:sp>
        </mc:Choice>
        <mc:Fallback>
          <p:sp>
            <p:nvSpPr>
              <p:cNvPr id="7" name="文本占位符 1">
                <a:extLst>
                  <a:ext uri="{FF2B5EF4-FFF2-40B4-BE49-F238E27FC236}">
                    <a16:creationId xmlns:a16="http://schemas.microsoft.com/office/drawing/2014/main" id="{4B0D84A6-296A-4406-8218-59510DCEF52E}"/>
                  </a:ext>
                </a:extLst>
              </p:cNvPr>
              <p:cNvSpPr>
                <a:spLocks noGrp="1" noRot="1" noChangeAspect="1" noMove="1" noResize="1" noEditPoints="1" noAdjustHandles="1" noChangeArrowheads="1" noChangeShapeType="1" noTextEdit="1"/>
              </p:cNvSpPr>
              <p:nvPr>
                <p:ph type="body" sz="quarter" idx="13"/>
              </p:nvPr>
            </p:nvSpPr>
            <p:spPr>
              <a:xfrm>
                <a:off x="882650" y="468313"/>
                <a:ext cx="6303963" cy="455612"/>
              </a:xfrm>
              <a:blipFill>
                <a:blip r:embed="rId2"/>
                <a:stretch>
                  <a:fillRect l="-1741" t="-20000" b="-32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B779D5E-865D-4B89-B1F0-C513F57E85A4}"/>
              </a:ext>
            </a:extLst>
          </p:cNvPr>
          <p:cNvPicPr>
            <a:picLocks noChangeAspect="1"/>
          </p:cNvPicPr>
          <p:nvPr/>
        </p:nvPicPr>
        <p:blipFill rotWithShape="1">
          <a:blip r:embed="rId3"/>
          <a:srcRect t="52890" r="9990" b="7568"/>
          <a:stretch/>
        </p:blipFill>
        <p:spPr>
          <a:xfrm>
            <a:off x="395536" y="1268760"/>
            <a:ext cx="3888432" cy="648072"/>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15" name="文本占位符 2">
                <a:extLst>
                  <a:ext uri="{FF2B5EF4-FFF2-40B4-BE49-F238E27FC236}">
                    <a16:creationId xmlns:a16="http://schemas.microsoft.com/office/drawing/2014/main" id="{11611CF9-0BCA-41B3-8EBA-134AAE7B4BB0}"/>
                  </a:ext>
                </a:extLst>
              </p:cNvPr>
              <p:cNvSpPr txBox="1">
                <a:spLocks/>
              </p:cNvSpPr>
              <p:nvPr/>
            </p:nvSpPr>
            <p:spPr>
              <a:xfrm>
                <a:off x="4427984" y="1268760"/>
                <a:ext cx="4734771" cy="648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Aft>
                    <a:spcPts val="0"/>
                  </a:spcAft>
                  <a:buFont typeface="Arial" panose="020B0604020202020204" pitchFamily="34" charset="0"/>
                  <a:buNone/>
                </a:pPr>
                <a:r>
                  <a:rPr lang="zh-CN" altLang="en-US" sz="1800"/>
                  <a:t>将输出结果进行统计表整合</a:t>
                </a:r>
              </a:p>
              <a:p>
                <a:pPr marL="0" indent="0" fontAlgn="auto">
                  <a:lnSpc>
                    <a:spcPct val="100000"/>
                  </a:lnSpc>
                  <a:spcAft>
                    <a:spcPts val="0"/>
                  </a:spcAft>
                  <a:buFont typeface="Arial" panose="020B0604020202020204" pitchFamily="34" charset="0"/>
                  <a:buNone/>
                </a:pPr>
                <a:r>
                  <a:rPr lang="zh-CN" altLang="en-US" sz="1800"/>
                  <a:t>可知在</a:t>
                </a:r>
                <a14:m>
                  <m:oMath xmlns:m="http://schemas.openxmlformats.org/officeDocument/2006/math">
                    <m:r>
                      <a:rPr lang="en-US" altLang="zh-CN" sz="1800" b="0" i="1" smtClean="0">
                        <a:latin typeface="Cambria Math" panose="02040503050406030204" pitchFamily="18" charset="0"/>
                      </a:rPr>
                      <m:t>𝑏𝑎𝑡𝑐</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h</m:t>
                        </m:r>
                      </m:e>
                      <m:sub>
                        <m:r>
                          <a:rPr lang="en-US" altLang="zh-CN" sz="1800" b="0" i="1" smtClean="0">
                            <a:latin typeface="Cambria Math" panose="02040503050406030204" pitchFamily="18" charset="0"/>
                          </a:rPr>
                          <m:t>𝑠𝑖𝑧𝑒</m:t>
                        </m:r>
                      </m:sub>
                    </m:sSub>
                  </m:oMath>
                </a14:m>
                <a:r>
                  <a:rPr lang="zh-CN" altLang="en-US" sz="1800"/>
                  <a:t>取</a:t>
                </a:r>
                <a:r>
                  <a:rPr lang="en-US" altLang="zh-CN" sz="1800"/>
                  <a:t>48</a:t>
                </a:r>
                <a:r>
                  <a:rPr lang="zh-CN" altLang="en-US" sz="1800"/>
                  <a:t>左右时模型趋于稳定</a:t>
                </a:r>
              </a:p>
            </p:txBody>
          </p:sp>
        </mc:Choice>
        <mc:Fallback xmlns="">
          <p:sp>
            <p:nvSpPr>
              <p:cNvPr id="15" name="文本占位符 2">
                <a:extLst>
                  <a:ext uri="{FF2B5EF4-FFF2-40B4-BE49-F238E27FC236}">
                    <a16:creationId xmlns:a16="http://schemas.microsoft.com/office/drawing/2014/main" id="{11611CF9-0BCA-41B3-8EBA-134AAE7B4BB0}"/>
                  </a:ext>
                </a:extLst>
              </p:cNvPr>
              <p:cNvSpPr txBox="1">
                <a:spLocks noRot="1" noChangeAspect="1" noMove="1" noResize="1" noEditPoints="1" noAdjustHandles="1" noChangeArrowheads="1" noChangeShapeType="1" noTextEdit="1"/>
              </p:cNvSpPr>
              <p:nvPr/>
            </p:nvSpPr>
            <p:spPr>
              <a:xfrm>
                <a:off x="4427984" y="1268760"/>
                <a:ext cx="4734771" cy="648072"/>
              </a:xfrm>
              <a:prstGeom prst="rect">
                <a:avLst/>
              </a:prstGeom>
              <a:blipFill>
                <a:blip r:embed="rId4"/>
                <a:stretch>
                  <a:fillRect l="-1030" t="-4717" b="-33962"/>
                </a:stretch>
              </a:blipFill>
            </p:spPr>
            <p:txBody>
              <a:bodyPr/>
              <a:lstStyle/>
              <a:p>
                <a:r>
                  <a:rPr lang="zh-CN" altLang="en-US">
                    <a:noFill/>
                  </a:rPr>
                  <a:t> </a:t>
                </a:r>
              </a:p>
            </p:txBody>
          </p:sp>
        </mc:Fallback>
      </mc:AlternateContent>
      <p:sp>
        <p:nvSpPr>
          <p:cNvPr id="22" name="椭圆 21">
            <a:extLst>
              <a:ext uri="{FF2B5EF4-FFF2-40B4-BE49-F238E27FC236}">
                <a16:creationId xmlns:a16="http://schemas.microsoft.com/office/drawing/2014/main" id="{B1DB2CB4-9AA8-451D-B5AA-CA7CCE71FFB6}"/>
              </a:ext>
            </a:extLst>
          </p:cNvPr>
          <p:cNvSpPr/>
          <p:nvPr/>
        </p:nvSpPr>
        <p:spPr>
          <a:xfrm>
            <a:off x="999218" y="1462319"/>
            <a:ext cx="1008112" cy="238489"/>
          </a:xfrm>
          <a:prstGeom prst="ellipse">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0E679EE-286A-45B5-837D-4438CC9A5D96}"/>
              </a:ext>
            </a:extLst>
          </p:cNvPr>
          <p:cNvPicPr>
            <a:picLocks noChangeAspect="1"/>
          </p:cNvPicPr>
          <p:nvPr/>
        </p:nvPicPr>
        <p:blipFill>
          <a:blip r:embed="rId5"/>
          <a:stretch>
            <a:fillRect/>
          </a:stretch>
        </p:blipFill>
        <p:spPr>
          <a:xfrm>
            <a:off x="792000" y="2110391"/>
            <a:ext cx="7560000" cy="4281429"/>
          </a:xfrm>
          <a:prstGeom prst="rect">
            <a:avLst/>
          </a:prstGeom>
        </p:spPr>
      </p:pic>
    </p:spTree>
    <p:extLst>
      <p:ext uri="{BB962C8B-B14F-4D97-AF65-F5344CB8AC3E}">
        <p14:creationId xmlns:p14="http://schemas.microsoft.com/office/powerpoint/2010/main" val="2887735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D67DD6-3F83-44C6-A7EA-6C2F4CB1F92A}"/>
              </a:ext>
            </a:extLst>
          </p:cNvPr>
          <p:cNvSpPr>
            <a:spLocks noGrp="1"/>
          </p:cNvSpPr>
          <p:nvPr>
            <p:ph type="body" sz="quarter" idx="13"/>
          </p:nvPr>
        </p:nvSpPr>
        <p:spPr/>
        <p:txBody>
          <a:bodyPr/>
          <a:lstStyle/>
          <a:p>
            <a:r>
              <a:rPr lang="zh-CN" altLang="en-US"/>
              <a:t>模型评估与选择</a:t>
            </a:r>
          </a:p>
        </p:txBody>
      </p:sp>
      <p:sp>
        <p:nvSpPr>
          <p:cNvPr id="3" name="文本占位符 2">
            <a:extLst>
              <a:ext uri="{FF2B5EF4-FFF2-40B4-BE49-F238E27FC236}">
                <a16:creationId xmlns:a16="http://schemas.microsoft.com/office/drawing/2014/main" id="{F50B3420-BF02-4DC3-BE74-28FAB6768380}"/>
              </a:ext>
            </a:extLst>
          </p:cNvPr>
          <p:cNvSpPr>
            <a:spLocks noGrp="1"/>
          </p:cNvSpPr>
          <p:nvPr>
            <p:ph type="body" sz="quarter" idx="14"/>
          </p:nvPr>
        </p:nvSpPr>
        <p:spPr>
          <a:xfrm>
            <a:off x="395536" y="1186979"/>
            <a:ext cx="8208714" cy="864443"/>
          </a:xfrm>
        </p:spPr>
        <p:txBody>
          <a:bodyPr/>
          <a:lstStyle/>
          <a:p>
            <a:r>
              <a:rPr lang="en-US" altLang="zh-CN"/>
              <a:t>CNN</a:t>
            </a:r>
            <a:r>
              <a:rPr lang="zh-CN" altLang="en-US"/>
              <a:t>分类模型的评估指标：</a:t>
            </a:r>
            <a:endParaRPr lang="en-US" altLang="zh-CN"/>
          </a:p>
          <a:p>
            <a:endParaRPr lang="en-US" altLang="zh-CN" sz="100"/>
          </a:p>
          <a:p>
            <a:pPr lvl="1"/>
            <a:r>
              <a:rPr lang="zh-CN" altLang="en-US"/>
              <a:t>此问题为二分类问题，取训练集的</a:t>
            </a:r>
            <a:r>
              <a:rPr lang="en-US" altLang="zh-CN"/>
              <a:t>F1-score</a:t>
            </a:r>
            <a:r>
              <a:rPr lang="zh-CN" altLang="en-US"/>
              <a:t>和</a:t>
            </a:r>
            <a:r>
              <a:rPr lang="en-US" altLang="zh-CN"/>
              <a:t>accuracy</a:t>
            </a:r>
            <a:r>
              <a:rPr lang="zh-CN" altLang="en-US"/>
              <a:t>：</a:t>
            </a:r>
            <a:endParaRPr lang="en-US" altLang="zh-CN"/>
          </a:p>
          <a:p>
            <a:pPr lvl="1"/>
            <a:endParaRPr lang="en-US" altLang="zh-CN"/>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60BB4882-6864-432F-8C09-C9C6C6883578}"/>
                  </a:ext>
                </a:extLst>
              </p:cNvPr>
              <p:cNvGraphicFramePr/>
              <p:nvPr>
                <p:custDataLst>
                  <p:tags r:id="rId1"/>
                </p:custDataLst>
                <p:extLst>
                  <p:ext uri="{D42A27DB-BD31-4B8C-83A1-F6EECF244321}">
                    <p14:modId xmlns:p14="http://schemas.microsoft.com/office/powerpoint/2010/main" val="1478691370"/>
                  </p:ext>
                </p:extLst>
              </p:nvPr>
            </p:nvGraphicFramePr>
            <p:xfrm>
              <a:off x="866743" y="2132856"/>
              <a:ext cx="7410514" cy="1890967"/>
            </p:xfrm>
            <a:graphic>
              <a:graphicData uri="http://schemas.openxmlformats.org/drawingml/2006/table">
                <a:tbl>
                  <a:tblPr firstRow="1" bandRow="1">
                    <a:tableStyleId>{69012ECD-51FC-41F1-AA8D-1B2483CD663E}</a:tableStyleId>
                  </a:tblPr>
                  <a:tblGrid>
                    <a:gridCol w="1470514">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1440000">
                      <a:extLst>
                        <a:ext uri="{9D8B030D-6E8A-4147-A177-3AD203B41FA5}">
                          <a16:colId xmlns:a16="http://schemas.microsoft.com/office/drawing/2014/main" val="690575369"/>
                        </a:ext>
                      </a:extLst>
                    </a:gridCol>
                    <a:gridCol w="1620000">
                      <a:extLst>
                        <a:ext uri="{9D8B030D-6E8A-4147-A177-3AD203B41FA5}">
                          <a16:colId xmlns:a16="http://schemas.microsoft.com/office/drawing/2014/main" val="20003"/>
                        </a:ext>
                      </a:extLst>
                    </a:gridCol>
                  </a:tblGrid>
                  <a:tr h="381000">
                    <a:tc gridSpan="5">
                      <a:txBody>
                        <a:bodyPr/>
                        <a:lstStyle/>
                        <a:p>
                          <a:pPr algn="ctr">
                            <a:buNone/>
                          </a:pPr>
                          <a:r>
                            <a:rPr lang="en-US" altLang="zh-CN">
                              <a:latin typeface="微软雅黑" panose="020B0503020204020204" pitchFamily="34" charset="-122"/>
                              <a:ea typeface="微软雅黑" panose="020B0503020204020204" pitchFamily="34" charset="-122"/>
                            </a:rPr>
                            <a:t>CNN</a:t>
                          </a:r>
                          <a:r>
                            <a:rPr lang="zh-CN" altLang="en-US">
                              <a:latin typeface="微软雅黑" panose="020B0503020204020204" pitchFamily="34" charset="-122"/>
                              <a:ea typeface="微软雅黑" panose="020B0503020204020204" pitchFamily="34" charset="-122"/>
                            </a:rPr>
                            <a:t>最优参数选择</a:t>
                          </a:r>
                          <a:endParaRPr lang="en-US" altLang="zh-CN">
                            <a:latin typeface="微软雅黑" panose="020B0503020204020204" pitchFamily="34" charset="-122"/>
                            <a:ea typeface="微软雅黑" panose="020B0503020204020204" pitchFamily="34" charset="-122"/>
                          </a:endParaRPr>
                        </a:p>
                      </a:txBody>
                      <a:tcPr/>
                    </a:tc>
                    <a:tc hMerge="1">
                      <a:txBody>
                        <a:bodyPr/>
                        <a:lstStyle/>
                        <a:p>
                          <a:pPr algn="ctr">
                            <a:buNone/>
                          </a:pPr>
                          <a:r>
                            <a:rPr lang="en-US" altLang="zh-CN"/>
                            <a:t>CNN</a:t>
                          </a:r>
                          <a:r>
                            <a:rPr lang="zh-CN" altLang="en-US"/>
                            <a:t>最优参数选择</a:t>
                          </a:r>
                          <a:endParaRPr lang="en-US" altLang="zh-CN"/>
                        </a:p>
                      </a:txBody>
                      <a:tcPr/>
                    </a:tc>
                    <a:tc hMerge="1">
                      <a:txBody>
                        <a:bodyPr/>
                        <a:lstStyle/>
                        <a:p>
                          <a:pPr algn="ctr">
                            <a:buNone/>
                          </a:pPr>
                          <a:r>
                            <a:rPr lang="en-US" altLang="zh-CN"/>
                            <a:t>KNN</a:t>
                          </a:r>
                        </a:p>
                      </a:txBody>
                      <a:tcPr/>
                    </a:tc>
                    <a:tc hMerge="1">
                      <a:txBody>
                        <a:bodyPr/>
                        <a:lstStyle/>
                        <a:p>
                          <a:endParaRPr lang="zh-CN" altLang="en-US"/>
                        </a:p>
                      </a:txBody>
                      <a:tcPr/>
                    </a:tc>
                    <a:tc hMerge="1">
                      <a:txBody>
                        <a:bodyPr/>
                        <a:lstStyle/>
                        <a:p>
                          <a:pPr algn="ctr">
                            <a:buNone/>
                          </a:pPr>
                          <a:r>
                            <a:rPr lang="en-US" altLang="zh-CN"/>
                            <a:t>CNN</a:t>
                          </a:r>
                        </a:p>
                      </a:txBody>
                      <a:tcPr/>
                    </a:tc>
                    <a:extLst>
                      <a:ext uri="{0D108BD9-81ED-4DB2-BD59-A6C34878D82A}">
                        <a16:rowId xmlns:a16="http://schemas.microsoft.com/office/drawing/2014/main" val="10000"/>
                      </a:ext>
                    </a:extLst>
                  </a:tr>
                  <a:tr h="381000">
                    <a:tc>
                      <a:txBody>
                        <a:bodyPr/>
                        <a:lstStyle/>
                        <a:p>
                          <a:pPr algn="ctr">
                            <a:buNone/>
                          </a:pPr>
                          <a:r>
                            <a:rPr lang="zh-CN" altLang="en-US">
                              <a:latin typeface="楷体" panose="02010609060101010101" pitchFamily="49" charset="-122"/>
                              <a:ea typeface="楷体" panose="02010609060101010101" pitchFamily="49" charset="-122"/>
                            </a:rPr>
                            <a:t>参数方案</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𝑏𝑎𝑡𝑐</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𝑠𝑖𝑧𝑒</m:t>
                                    </m:r>
                                  </m:sub>
                                </m:sSub>
                                <m:r>
                                  <a:rPr lang="en-US" altLang="zh-CN" sz="1400" b="0" i="1" smtClean="0">
                                    <a:latin typeface="Cambria Math" panose="02040503050406030204" pitchFamily="18" charset="0"/>
                                  </a:rPr>
                                  <m:t>=16</m:t>
                                </m:r>
                              </m:oMath>
                            </m:oMathPara>
                          </a14:m>
                          <a:endParaRPr lang="en-US" altLang="zh-CN" sz="1400" b="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𝑛𝑢</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𝑒𝑝𝑜𝑐h𝑠</m:t>
                                    </m:r>
                                  </m:sub>
                                </m:sSub>
                                <m:r>
                                  <a:rPr lang="en-US" altLang="zh-CN" sz="1400" b="0" i="1" smtClean="0">
                                    <a:latin typeface="Cambria Math" panose="02040503050406030204" pitchFamily="18" charset="0"/>
                                  </a:rPr>
                                  <m:t>=5</m:t>
                                </m:r>
                              </m:oMath>
                            </m:oMathPara>
                          </a14:m>
                          <a:endParaRPr lang="en-US" altLang="zh-CN" sz="140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𝑎𝑢𝑔𝑚𝑒𝑛𝑡𝑠</m:t>
                                </m:r>
                                <m:r>
                                  <a:rPr lang="en-US" altLang="zh-CN" sz="1400" b="0" i="1" smtClean="0">
                                    <a:latin typeface="Cambria Math" panose="02040503050406030204" pitchFamily="18" charset="0"/>
                                  </a:rPr>
                                  <m:t>=30</m:t>
                                </m:r>
                              </m:oMath>
                            </m:oMathPara>
                          </a14:m>
                          <a:endParaRPr lang="en-US" altLang="zh-CN" sz="14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𝑏𝑎𝑡𝑐</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𝑠𝑖𝑧𝑒</m:t>
                                    </m:r>
                                  </m:sub>
                                </m:sSub>
                                <m:r>
                                  <a:rPr lang="en-US" altLang="zh-CN" sz="1400" b="0" i="1" smtClean="0">
                                    <a:latin typeface="Cambria Math" panose="02040503050406030204" pitchFamily="18" charset="0"/>
                                  </a:rPr>
                                  <m:t>=48</m:t>
                                </m:r>
                              </m:oMath>
                            </m:oMathPara>
                          </a14:m>
                          <a:endParaRPr lang="en-US" altLang="zh-CN" sz="1400" b="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𝑛𝑢</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𝑒𝑝𝑜𝑐h𝑠</m:t>
                                    </m:r>
                                  </m:sub>
                                </m:sSub>
                                <m:r>
                                  <a:rPr lang="en-US" altLang="zh-CN" sz="1400" b="0" i="1" smtClean="0">
                                    <a:latin typeface="Cambria Math" panose="02040503050406030204" pitchFamily="18" charset="0"/>
                                  </a:rPr>
                                  <m:t>=5</m:t>
                                </m:r>
                              </m:oMath>
                            </m:oMathPara>
                          </a14:m>
                          <a:endParaRPr lang="en-US" altLang="zh-CN" sz="140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𝑎𝑢𝑔𝑚𝑒𝑛𝑡𝑠</m:t>
                                </m:r>
                                <m:r>
                                  <a:rPr lang="en-US" altLang="zh-CN" sz="1400" b="0" i="1" smtClean="0">
                                    <a:latin typeface="Cambria Math" panose="02040503050406030204" pitchFamily="18" charset="0"/>
                                  </a:rPr>
                                  <m:t>=30</m:t>
                                </m:r>
                              </m:oMath>
                            </m:oMathPara>
                          </a14:m>
                          <a:endParaRPr lang="en-US" altLang="zh-CN" sz="14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𝑏𝑎𝑡𝑐</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𝑠𝑖𝑧𝑒</m:t>
                                    </m:r>
                                  </m:sub>
                                </m:sSub>
                                <m:r>
                                  <a:rPr lang="en-US" altLang="zh-CN" sz="1400" b="0" i="1" smtClean="0">
                                    <a:latin typeface="Cambria Math" panose="02040503050406030204" pitchFamily="18" charset="0"/>
                                  </a:rPr>
                                  <m:t>=48</m:t>
                                </m:r>
                              </m:oMath>
                            </m:oMathPara>
                          </a14:m>
                          <a:endParaRPr lang="en-US" altLang="zh-CN" sz="1400" b="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𝑛𝑢</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𝑒𝑝𝑜𝑐h𝑠</m:t>
                                    </m:r>
                                  </m:sub>
                                </m:sSub>
                                <m:r>
                                  <a:rPr lang="en-US" altLang="zh-CN" sz="1400" b="0" i="1" smtClean="0">
                                    <a:latin typeface="Cambria Math" panose="02040503050406030204" pitchFamily="18" charset="0"/>
                                  </a:rPr>
                                  <m:t>=20</m:t>
                                </m:r>
                              </m:oMath>
                            </m:oMathPara>
                          </a14:m>
                          <a:endParaRPr lang="en-US" altLang="zh-CN" sz="140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𝑎𝑢𝑔𝑚𝑒𝑛𝑡𝑠</m:t>
                                </m:r>
                                <m:r>
                                  <a:rPr lang="en-US" altLang="zh-CN" sz="1400" b="0" i="1" smtClean="0">
                                    <a:latin typeface="Cambria Math" panose="02040503050406030204" pitchFamily="18" charset="0"/>
                                  </a:rPr>
                                  <m:t>=30</m:t>
                                </m:r>
                              </m:oMath>
                            </m:oMathPara>
                          </a14:m>
                          <a:endParaRPr lang="en-US" altLang="zh-CN" sz="14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400" b="0" i="1" smtClean="0">
                                    <a:solidFill>
                                      <a:srgbClr val="B8292D"/>
                                    </a:solidFill>
                                    <a:latin typeface="Cambria Math" panose="02040503050406030204" pitchFamily="18" charset="0"/>
                                  </a:rPr>
                                  <m:t>𝑏𝑎𝑡𝑐</m:t>
                                </m:r>
                                <m:sSub>
                                  <m:sSubPr>
                                    <m:ctrlPr>
                                      <a:rPr lang="en-US" altLang="zh-CN" sz="1400" b="0" i="1" smtClean="0">
                                        <a:solidFill>
                                          <a:srgbClr val="B8292D"/>
                                        </a:solidFill>
                                        <a:latin typeface="Cambria Math" panose="02040503050406030204" pitchFamily="18" charset="0"/>
                                      </a:rPr>
                                    </m:ctrlPr>
                                  </m:sSubPr>
                                  <m:e>
                                    <m:r>
                                      <a:rPr lang="en-US" altLang="zh-CN" sz="1400" b="0" i="1" smtClean="0">
                                        <a:solidFill>
                                          <a:srgbClr val="B8292D"/>
                                        </a:solidFill>
                                        <a:latin typeface="Cambria Math" panose="02040503050406030204" pitchFamily="18" charset="0"/>
                                      </a:rPr>
                                      <m:t>h</m:t>
                                    </m:r>
                                  </m:e>
                                  <m:sub>
                                    <m:r>
                                      <a:rPr lang="en-US" altLang="zh-CN" sz="1400" b="0" i="1" smtClean="0">
                                        <a:solidFill>
                                          <a:srgbClr val="B8292D"/>
                                        </a:solidFill>
                                        <a:latin typeface="Cambria Math" panose="02040503050406030204" pitchFamily="18" charset="0"/>
                                      </a:rPr>
                                      <m:t>𝑠𝑖𝑧𝑒</m:t>
                                    </m:r>
                                  </m:sub>
                                </m:sSub>
                                <m:r>
                                  <a:rPr lang="en-US" altLang="zh-CN" sz="1400" b="0" i="1" smtClean="0">
                                    <a:solidFill>
                                      <a:srgbClr val="B8292D"/>
                                    </a:solidFill>
                                    <a:latin typeface="Cambria Math" panose="02040503050406030204" pitchFamily="18" charset="0"/>
                                  </a:rPr>
                                  <m:t>=48</m:t>
                                </m:r>
                              </m:oMath>
                            </m:oMathPara>
                          </a14:m>
                          <a:endParaRPr lang="en-US" altLang="zh-CN" sz="1400" b="0">
                            <a:solidFill>
                              <a:srgbClr val="B8292D"/>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solidFill>
                                      <a:srgbClr val="B8292D"/>
                                    </a:solidFill>
                                    <a:latin typeface="Cambria Math" panose="02040503050406030204" pitchFamily="18" charset="0"/>
                                  </a:rPr>
                                  <m:t>𝑛𝑢</m:t>
                                </m:r>
                                <m:sSub>
                                  <m:sSubPr>
                                    <m:ctrlPr>
                                      <a:rPr lang="en-US" altLang="zh-CN" sz="1400" b="0" i="1" smtClean="0">
                                        <a:solidFill>
                                          <a:srgbClr val="B8292D"/>
                                        </a:solidFill>
                                        <a:latin typeface="Cambria Math" panose="02040503050406030204" pitchFamily="18" charset="0"/>
                                      </a:rPr>
                                    </m:ctrlPr>
                                  </m:sSubPr>
                                  <m:e>
                                    <m:r>
                                      <a:rPr lang="en-US" altLang="zh-CN" sz="1400" b="0" i="1" smtClean="0">
                                        <a:solidFill>
                                          <a:srgbClr val="B8292D"/>
                                        </a:solidFill>
                                        <a:latin typeface="Cambria Math" panose="02040503050406030204" pitchFamily="18" charset="0"/>
                                      </a:rPr>
                                      <m:t>𝑚</m:t>
                                    </m:r>
                                  </m:e>
                                  <m:sub>
                                    <m:r>
                                      <a:rPr lang="en-US" altLang="zh-CN" sz="1400" b="0" i="1" smtClean="0">
                                        <a:solidFill>
                                          <a:srgbClr val="B8292D"/>
                                        </a:solidFill>
                                        <a:latin typeface="Cambria Math" panose="02040503050406030204" pitchFamily="18" charset="0"/>
                                      </a:rPr>
                                      <m:t>𝑒𝑝𝑜𝑐h𝑠</m:t>
                                    </m:r>
                                  </m:sub>
                                </m:sSub>
                                <m:r>
                                  <a:rPr lang="en-US" altLang="zh-CN" sz="1400" b="0" i="1" smtClean="0">
                                    <a:solidFill>
                                      <a:srgbClr val="B8292D"/>
                                    </a:solidFill>
                                    <a:latin typeface="Cambria Math" panose="02040503050406030204" pitchFamily="18" charset="0"/>
                                  </a:rPr>
                                  <m:t>=20</m:t>
                                </m:r>
                              </m:oMath>
                            </m:oMathPara>
                          </a14:m>
                          <a:endParaRPr lang="en-US" altLang="zh-CN" sz="1400">
                            <a:solidFill>
                              <a:srgbClr val="B8292D"/>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solidFill>
                                      <a:srgbClr val="B8292D"/>
                                    </a:solidFill>
                                    <a:latin typeface="Cambria Math" panose="02040503050406030204" pitchFamily="18" charset="0"/>
                                  </a:rPr>
                                  <m:t>𝑎𝑢𝑔𝑚𝑒𝑛𝑡𝑠</m:t>
                                </m:r>
                                <m:r>
                                  <a:rPr lang="en-US" altLang="zh-CN" sz="1400" b="0" i="1" smtClean="0">
                                    <a:solidFill>
                                      <a:srgbClr val="B8292D"/>
                                    </a:solidFill>
                                    <a:latin typeface="Cambria Math" panose="02040503050406030204" pitchFamily="18" charset="0"/>
                                  </a:rPr>
                                  <m:t>=150</m:t>
                                </m:r>
                              </m:oMath>
                            </m:oMathPara>
                          </a14:m>
                          <a:endParaRPr lang="en-US" altLang="zh-CN" sz="1400">
                            <a:solidFill>
                              <a:srgbClr val="B8292D"/>
                            </a:solidFill>
                          </a:endParaRPr>
                        </a:p>
                      </a:txBody>
                      <a:tcPr anchor="ctr"/>
                    </a:tc>
                    <a:extLst>
                      <a:ext uri="{0D108BD9-81ED-4DB2-BD59-A6C34878D82A}">
                        <a16:rowId xmlns:a16="http://schemas.microsoft.com/office/drawing/2014/main" val="10001"/>
                      </a:ext>
                    </a:extLst>
                  </a:tr>
                  <a:tr h="381000">
                    <a:tc>
                      <a:txBody>
                        <a:bodyPr/>
                        <a:lstStyle/>
                        <a:p>
                          <a:pPr algn="ctr">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𝐹</m:t>
                                </m:r>
                                <m:r>
                                  <a:rPr lang="en-US" altLang="zh-CN" i="1" smtClean="0">
                                    <a:latin typeface="Cambria Math" panose="02040503050406030204" pitchFamily="18" charset="0"/>
                                  </a:rPr>
                                  <m:t>1−</m:t>
                                </m:r>
                                <m:r>
                                  <a:rPr lang="en-US" altLang="zh-CN" i="1" smtClean="0">
                                    <a:latin typeface="Cambria Math" panose="02040503050406030204" pitchFamily="18" charset="0"/>
                                  </a:rPr>
                                  <m:t>𝑠𝑐𝑜𝑟𝑒</m:t>
                                </m:r>
                              </m:oMath>
                            </m:oMathPara>
                          </a14:m>
                          <a:endParaRPr lang="en-US" altLang="zh-CN"/>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0.918</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0.964</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0.989</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solidFill>
                                <a:srgbClr val="B8292D"/>
                              </a:solidFill>
                              <a:latin typeface="Times New Roman" panose="02020603050405020304" pitchFamily="18" charset="0"/>
                              <a:cs typeface="Times New Roman" panose="02020603050405020304" pitchFamily="18" charset="0"/>
                            </a:rPr>
                            <a:t>0.992</a:t>
                          </a:r>
                          <a:endParaRPr lang="en-US" altLang="zh-CN">
                            <a:solidFill>
                              <a:srgbClr val="B8292D"/>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81000">
                    <a:tc>
                      <a:txBody>
                        <a:bodyPr/>
                        <a:lstStyle/>
                        <a:p>
                          <a:pPr algn="ctr">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𝐴𝑐𝑐𝑢𝑟𝑎𝑐𝑦</m:t>
                                </m:r>
                              </m:oMath>
                            </m:oMathPara>
                          </a14:m>
                          <a:endParaRPr lang="zh-CN" altLang="en-US" i="1"/>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0.917</a:t>
                          </a: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0.960</a:t>
                          </a: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0.976</a:t>
                          </a:r>
                        </a:p>
                      </a:txBody>
                      <a:tcPr anchor="ctr"/>
                    </a:tc>
                    <a:tc>
                      <a:txBody>
                        <a:bodyPr/>
                        <a:lstStyle/>
                        <a:p>
                          <a:pPr algn="ctr">
                            <a:buNone/>
                          </a:pPr>
                          <a:r>
                            <a:rPr lang="en-US" altLang="zh-CN" i="0">
                              <a:solidFill>
                                <a:srgbClr val="B8292D"/>
                              </a:solidFill>
                              <a:latin typeface="Times New Roman" panose="02020603050405020304" pitchFamily="18" charset="0"/>
                              <a:cs typeface="Times New Roman" panose="02020603050405020304" pitchFamily="18" charset="0"/>
                            </a:rPr>
                            <a:t>0.987</a:t>
                          </a:r>
                        </a:p>
                      </a:txBody>
                      <a:tcPr anchor="ctr"/>
                    </a:tc>
                    <a:extLst>
                      <a:ext uri="{0D108BD9-81ED-4DB2-BD59-A6C34878D82A}">
                        <a16:rowId xmlns:a16="http://schemas.microsoft.com/office/drawing/2014/main" val="10003"/>
                      </a:ext>
                    </a:extLst>
                  </a:tr>
                </a:tbl>
              </a:graphicData>
            </a:graphic>
          </p:graphicFrame>
        </mc:Choice>
        <mc:Fallback xmlns="">
          <p:graphicFrame>
            <p:nvGraphicFramePr>
              <p:cNvPr id="4" name="表格 3">
                <a:extLst>
                  <a:ext uri="{FF2B5EF4-FFF2-40B4-BE49-F238E27FC236}">
                    <a16:creationId xmlns:a16="http://schemas.microsoft.com/office/drawing/2014/main" id="{60BB4882-6864-432F-8C09-C9C6C6883578}"/>
                  </a:ext>
                </a:extLst>
              </p:cNvPr>
              <p:cNvGraphicFramePr/>
              <p:nvPr>
                <p:custDataLst>
                  <p:tags r:id="rId3"/>
                </p:custDataLst>
                <p:extLst>
                  <p:ext uri="{D42A27DB-BD31-4B8C-83A1-F6EECF244321}">
                    <p14:modId xmlns:p14="http://schemas.microsoft.com/office/powerpoint/2010/main" val="1478691370"/>
                  </p:ext>
                </p:extLst>
              </p:nvPr>
            </p:nvGraphicFramePr>
            <p:xfrm>
              <a:off x="866743" y="2132856"/>
              <a:ext cx="7410514" cy="1890967"/>
            </p:xfrm>
            <a:graphic>
              <a:graphicData uri="http://schemas.openxmlformats.org/drawingml/2006/table">
                <a:tbl>
                  <a:tblPr firstRow="1" bandRow="1">
                    <a:tableStyleId>{69012ECD-51FC-41F1-AA8D-1B2483CD663E}</a:tableStyleId>
                  </a:tblPr>
                  <a:tblGrid>
                    <a:gridCol w="1470514">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1440000">
                      <a:extLst>
                        <a:ext uri="{9D8B030D-6E8A-4147-A177-3AD203B41FA5}">
                          <a16:colId xmlns:a16="http://schemas.microsoft.com/office/drawing/2014/main" val="690575369"/>
                        </a:ext>
                      </a:extLst>
                    </a:gridCol>
                    <a:gridCol w="1620000">
                      <a:extLst>
                        <a:ext uri="{9D8B030D-6E8A-4147-A177-3AD203B41FA5}">
                          <a16:colId xmlns:a16="http://schemas.microsoft.com/office/drawing/2014/main" val="20003"/>
                        </a:ext>
                      </a:extLst>
                    </a:gridCol>
                  </a:tblGrid>
                  <a:tr h="381000">
                    <a:tc gridSpan="5">
                      <a:txBody>
                        <a:bodyPr/>
                        <a:lstStyle/>
                        <a:p>
                          <a:pPr algn="ctr">
                            <a:buNone/>
                          </a:pPr>
                          <a:r>
                            <a:rPr lang="en-US" altLang="zh-CN">
                              <a:latin typeface="微软雅黑" panose="020B0503020204020204" pitchFamily="34" charset="-122"/>
                              <a:ea typeface="微软雅黑" panose="020B0503020204020204" pitchFamily="34" charset="-122"/>
                            </a:rPr>
                            <a:t>CNN</a:t>
                          </a:r>
                          <a:r>
                            <a:rPr lang="zh-CN" altLang="en-US">
                              <a:latin typeface="微软雅黑" panose="020B0503020204020204" pitchFamily="34" charset="-122"/>
                              <a:ea typeface="微软雅黑" panose="020B0503020204020204" pitchFamily="34" charset="-122"/>
                            </a:rPr>
                            <a:t>最优参数选择</a:t>
                          </a:r>
                          <a:endParaRPr lang="en-US" altLang="zh-CN">
                            <a:latin typeface="微软雅黑" panose="020B0503020204020204" pitchFamily="34" charset="-122"/>
                            <a:ea typeface="微软雅黑" panose="020B0503020204020204" pitchFamily="34" charset="-122"/>
                          </a:endParaRPr>
                        </a:p>
                      </a:txBody>
                      <a:tcPr/>
                    </a:tc>
                    <a:tc hMerge="1">
                      <a:txBody>
                        <a:bodyPr/>
                        <a:lstStyle/>
                        <a:p>
                          <a:pPr algn="ctr">
                            <a:buNone/>
                          </a:pPr>
                          <a:r>
                            <a:rPr lang="en-US" altLang="zh-CN"/>
                            <a:t>CNN</a:t>
                          </a:r>
                          <a:r>
                            <a:rPr lang="zh-CN" altLang="en-US"/>
                            <a:t>最优参数选择</a:t>
                          </a:r>
                          <a:endParaRPr lang="en-US" altLang="zh-CN"/>
                        </a:p>
                      </a:txBody>
                      <a:tcPr/>
                    </a:tc>
                    <a:tc hMerge="1">
                      <a:txBody>
                        <a:bodyPr/>
                        <a:lstStyle/>
                        <a:p>
                          <a:pPr algn="ctr">
                            <a:buNone/>
                          </a:pPr>
                          <a:r>
                            <a:rPr lang="en-US" altLang="zh-CN"/>
                            <a:t>KNN</a:t>
                          </a:r>
                        </a:p>
                      </a:txBody>
                      <a:tcPr/>
                    </a:tc>
                    <a:tc hMerge="1">
                      <a:txBody>
                        <a:bodyPr/>
                        <a:lstStyle/>
                        <a:p>
                          <a:endParaRPr lang="zh-CN" altLang="en-US"/>
                        </a:p>
                      </a:txBody>
                      <a:tcPr/>
                    </a:tc>
                    <a:tc hMerge="1">
                      <a:txBody>
                        <a:bodyPr/>
                        <a:lstStyle/>
                        <a:p>
                          <a:pPr algn="ctr">
                            <a:buNone/>
                          </a:pPr>
                          <a:r>
                            <a:rPr lang="en-US" altLang="zh-CN"/>
                            <a:t>CNN</a:t>
                          </a:r>
                        </a:p>
                      </a:txBody>
                      <a:tcPr/>
                    </a:tc>
                    <a:extLst>
                      <a:ext uri="{0D108BD9-81ED-4DB2-BD59-A6C34878D82A}">
                        <a16:rowId xmlns:a16="http://schemas.microsoft.com/office/drawing/2014/main" val="10000"/>
                      </a:ext>
                    </a:extLst>
                  </a:tr>
                  <a:tr h="747967">
                    <a:tc>
                      <a:txBody>
                        <a:bodyPr/>
                        <a:lstStyle/>
                        <a:p>
                          <a:pPr algn="ctr">
                            <a:buNone/>
                          </a:pPr>
                          <a:r>
                            <a:rPr lang="zh-CN" altLang="en-US">
                              <a:latin typeface="楷体" panose="02010609060101010101" pitchFamily="49" charset="-122"/>
                              <a:ea typeface="楷体" panose="02010609060101010101" pitchFamily="49" charset="-122"/>
                            </a:rPr>
                            <a:t>参数方案</a:t>
                          </a:r>
                        </a:p>
                      </a:txBody>
                      <a:tcPr anchor="ctr"/>
                    </a:tc>
                    <a:tc>
                      <a:txBody>
                        <a:bodyPr/>
                        <a:lstStyle/>
                        <a:p>
                          <a:endParaRPr lang="zh-CN"/>
                        </a:p>
                      </a:txBody>
                      <a:tcPr anchor="ctr">
                        <a:blipFill>
                          <a:blip r:embed="rId4"/>
                          <a:stretch>
                            <a:fillRect l="-102110" t="-55285" r="-311814" b="-113821"/>
                          </a:stretch>
                        </a:blipFill>
                      </a:tcPr>
                    </a:tc>
                    <a:tc>
                      <a:txBody>
                        <a:bodyPr/>
                        <a:lstStyle/>
                        <a:p>
                          <a:endParaRPr lang="zh-CN"/>
                        </a:p>
                      </a:txBody>
                      <a:tcPr anchor="ctr">
                        <a:blipFill>
                          <a:blip r:embed="rId4"/>
                          <a:stretch>
                            <a:fillRect l="-202966" t="-55285" r="-213136" b="-113821"/>
                          </a:stretch>
                        </a:blipFill>
                      </a:tcPr>
                    </a:tc>
                    <a:tc>
                      <a:txBody>
                        <a:bodyPr/>
                        <a:lstStyle/>
                        <a:p>
                          <a:endParaRPr lang="zh-CN"/>
                        </a:p>
                      </a:txBody>
                      <a:tcPr anchor="ctr">
                        <a:blipFill>
                          <a:blip r:embed="rId4"/>
                          <a:stretch>
                            <a:fillRect l="-302966" t="-55285" r="-113136" b="-113821"/>
                          </a:stretch>
                        </a:blipFill>
                      </a:tcPr>
                    </a:tc>
                    <a:tc>
                      <a:txBody>
                        <a:bodyPr/>
                        <a:lstStyle/>
                        <a:p>
                          <a:endParaRPr lang="zh-CN"/>
                        </a:p>
                      </a:txBody>
                      <a:tcPr anchor="ctr">
                        <a:blipFill>
                          <a:blip r:embed="rId4"/>
                          <a:stretch>
                            <a:fillRect l="-357519" t="-55285" r="-376" b="-113821"/>
                          </a:stretch>
                        </a:blipFill>
                      </a:tcPr>
                    </a:tc>
                    <a:extLst>
                      <a:ext uri="{0D108BD9-81ED-4DB2-BD59-A6C34878D82A}">
                        <a16:rowId xmlns:a16="http://schemas.microsoft.com/office/drawing/2014/main" val="10001"/>
                      </a:ext>
                    </a:extLst>
                  </a:tr>
                  <a:tr h="381000">
                    <a:tc>
                      <a:txBody>
                        <a:bodyPr/>
                        <a:lstStyle/>
                        <a:p>
                          <a:endParaRPr lang="zh-CN"/>
                        </a:p>
                      </a:txBody>
                      <a:tcPr anchor="ctr">
                        <a:blipFill>
                          <a:blip r:embed="rId4"/>
                          <a:stretch>
                            <a:fillRect l="-415" t="-303175" r="-404979" b="-122222"/>
                          </a:stretch>
                        </a:blipFill>
                      </a:tcPr>
                    </a:tc>
                    <a:tc>
                      <a:txBody>
                        <a:bodyPr/>
                        <a:lstStyle/>
                        <a:p>
                          <a:pPr algn="ctr">
                            <a:buNone/>
                          </a:pPr>
                          <a:r>
                            <a:rPr lang="en-US" altLang="zh-CN" i="0">
                              <a:latin typeface="Times New Roman" panose="02020603050405020304" pitchFamily="18" charset="0"/>
                              <a:cs typeface="Times New Roman" panose="02020603050405020304" pitchFamily="18" charset="0"/>
                            </a:rPr>
                            <a:t>0.918</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0.964</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0.989</a:t>
                          </a:r>
                          <a:endParaRPr lang="en-US" altLang="zh-CN">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i="0">
                              <a:solidFill>
                                <a:srgbClr val="B8292D"/>
                              </a:solidFill>
                              <a:latin typeface="Times New Roman" panose="02020603050405020304" pitchFamily="18" charset="0"/>
                              <a:cs typeface="Times New Roman" panose="02020603050405020304" pitchFamily="18" charset="0"/>
                            </a:rPr>
                            <a:t>0.992</a:t>
                          </a:r>
                          <a:endParaRPr lang="en-US" altLang="zh-CN">
                            <a:solidFill>
                              <a:srgbClr val="B8292D"/>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81000">
                    <a:tc>
                      <a:txBody>
                        <a:bodyPr/>
                        <a:lstStyle/>
                        <a:p>
                          <a:endParaRPr lang="zh-CN"/>
                        </a:p>
                      </a:txBody>
                      <a:tcPr anchor="ctr">
                        <a:blipFill>
                          <a:blip r:embed="rId4"/>
                          <a:stretch>
                            <a:fillRect l="-415" t="-403175" r="-404979" b="-22222"/>
                          </a:stretch>
                        </a:blipFill>
                      </a:tcPr>
                    </a:tc>
                    <a:tc>
                      <a:txBody>
                        <a:bodyPr/>
                        <a:lstStyle/>
                        <a:p>
                          <a:pPr algn="ctr">
                            <a:buNone/>
                          </a:pPr>
                          <a:r>
                            <a:rPr lang="en-US" altLang="zh-CN" i="0">
                              <a:latin typeface="Times New Roman" panose="02020603050405020304" pitchFamily="18" charset="0"/>
                              <a:cs typeface="Times New Roman" panose="02020603050405020304" pitchFamily="18" charset="0"/>
                            </a:rPr>
                            <a:t>0.917</a:t>
                          </a: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0.960</a:t>
                          </a:r>
                        </a:p>
                      </a:txBody>
                      <a:tcPr anchor="ctr"/>
                    </a:tc>
                    <a:tc>
                      <a:txBody>
                        <a:bodyPr/>
                        <a:lstStyle/>
                        <a:p>
                          <a:pPr algn="ctr">
                            <a:buNone/>
                          </a:pPr>
                          <a:r>
                            <a:rPr lang="en-US" altLang="zh-CN" i="0">
                              <a:latin typeface="Times New Roman" panose="02020603050405020304" pitchFamily="18" charset="0"/>
                              <a:cs typeface="Times New Roman" panose="02020603050405020304" pitchFamily="18" charset="0"/>
                            </a:rPr>
                            <a:t>0.976</a:t>
                          </a:r>
                        </a:p>
                      </a:txBody>
                      <a:tcPr anchor="ctr"/>
                    </a:tc>
                    <a:tc>
                      <a:txBody>
                        <a:bodyPr/>
                        <a:lstStyle/>
                        <a:p>
                          <a:pPr algn="ctr">
                            <a:buNone/>
                          </a:pPr>
                          <a:r>
                            <a:rPr lang="en-US" altLang="zh-CN" i="0">
                              <a:solidFill>
                                <a:srgbClr val="B8292D"/>
                              </a:solidFill>
                              <a:latin typeface="Times New Roman" panose="02020603050405020304" pitchFamily="18" charset="0"/>
                              <a:cs typeface="Times New Roman" panose="02020603050405020304" pitchFamily="18" charset="0"/>
                            </a:rPr>
                            <a:t>0.987</a:t>
                          </a:r>
                        </a:p>
                      </a:txBody>
                      <a:tcPr anchor="ct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7" name="文本占位符 2">
                <a:extLst>
                  <a:ext uri="{FF2B5EF4-FFF2-40B4-BE49-F238E27FC236}">
                    <a16:creationId xmlns:a16="http://schemas.microsoft.com/office/drawing/2014/main" id="{908238FC-F7B9-4DE6-BD39-979103AD835A}"/>
                  </a:ext>
                </a:extLst>
              </p:cNvPr>
              <p:cNvSpPr txBox="1">
                <a:spLocks/>
              </p:cNvSpPr>
              <p:nvPr/>
            </p:nvSpPr>
            <p:spPr>
              <a:xfrm>
                <a:off x="392975" y="4842786"/>
                <a:ext cx="8280920" cy="1511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t>最佳模型及参数选择：</a:t>
                </a:r>
                <a:endParaRPr lang="en-US" altLang="zh-CN"/>
              </a:p>
              <a:p>
                <a:pPr fontAlgn="auto">
                  <a:spcAft>
                    <a:spcPts val="0"/>
                  </a:spcAft>
                </a:pPr>
                <a:endParaRPr lang="en-US" altLang="zh-CN" sz="100"/>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000"/>
                  <a:t>       </a:t>
                </a:r>
                <a:r>
                  <a:rPr lang="zh-CN" altLang="en-US" sz="2000"/>
                  <a:t>根据模型训练和超参数调试的结果，初参数分别</a:t>
                </a:r>
                <a14:m>
                  <m:oMath xmlns:m="http://schemas.openxmlformats.org/officeDocument/2006/math">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𝑏𝑎𝑡𝑐</m:t>
                    </m:r>
                    <m:sSub>
                      <m:sSubPr>
                        <m:ctrlP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ctrlPr>
                      </m:sSubPr>
                      <m:e>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h</m:t>
                        </m:r>
                      </m:e>
                      <m:sub>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𝑠𝑖𝑧𝑒</m:t>
                        </m:r>
                      </m:sub>
                    </m:sSub>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=48</m:t>
                    </m:r>
                    <m:r>
                      <a:rPr lang="zh-CN" altLang="en-US" sz="2000" i="1">
                        <a:solidFill>
                          <a:srgbClr val="B8292D"/>
                        </a:solidFill>
                        <a:latin typeface="Cambria Math" panose="02040503050406030204" pitchFamily="18" charset="0"/>
                      </a:rPr>
                      <m:t>，</m:t>
                    </m:r>
                  </m:oMath>
                </a14:m>
                <a:endParaRPr lang="en-US" altLang="zh-CN" sz="2000" i="1">
                  <a:solidFill>
                    <a:srgbClr val="B8292D"/>
                  </a:solidFill>
                  <a:latin typeface="Cambria Math" panose="020405030504060302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𝑛𝑢</m:t>
                    </m:r>
                    <m:sSub>
                      <m:sSubPr>
                        <m:ctrlP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ctrlPr>
                      </m:sSubPr>
                      <m:e>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𝑚</m:t>
                        </m:r>
                      </m:e>
                      <m:sub>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𝑒𝑝𝑜𝑐h𝑠</m:t>
                        </m:r>
                      </m:sub>
                    </m:sSub>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=20</m:t>
                    </m:r>
                    <m:r>
                      <a:rPr lang="zh-CN" altLang="en-US" sz="2000" i="1">
                        <a:solidFill>
                          <a:srgbClr val="B8292D"/>
                        </a:solidFill>
                        <a:latin typeface="Cambria Math" panose="02040503050406030204" pitchFamily="18" charset="0"/>
                      </a:rPr>
                      <m:t>，</m:t>
                    </m:r>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𝑎𝑢𝑔𝑚𝑒𝑛𝑡𝑠</m:t>
                    </m:r>
                    <m:r>
                      <a:rPr kumimoji="0" lang="en-US" altLang="zh-CN" sz="2000" b="0" i="1" u="none" strike="noStrike" kern="1200" cap="none" spc="0" normalizeH="0" baseline="0" noProof="0" smtClean="0">
                        <a:ln>
                          <a:noFill/>
                        </a:ln>
                        <a:solidFill>
                          <a:srgbClr val="B8292D"/>
                        </a:solidFill>
                        <a:effectLst/>
                        <a:uLnTx/>
                        <a:uFillTx/>
                        <a:latin typeface="Cambria Math" panose="02040503050406030204" pitchFamily="18" charset="0"/>
                      </a:rPr>
                      <m:t>=150</m:t>
                    </m:r>
                  </m:oMath>
                </a14:m>
                <a:r>
                  <a:rPr lang="zh-CN" altLang="en-US" sz="2000"/>
                  <a:t>的</a:t>
                </a:r>
                <a:r>
                  <a:rPr lang="en-US" altLang="zh-CN" sz="2000"/>
                  <a:t>CNN</a:t>
                </a:r>
                <a:r>
                  <a:rPr lang="zh-CN" altLang="en-US" sz="2000"/>
                  <a:t>分类器具有最好的分类效果，可以认为是该问题的最佳模型。</a:t>
                </a:r>
              </a:p>
              <a:p>
                <a:pPr lvl="1" fontAlgn="auto">
                  <a:spcAft>
                    <a:spcPts val="0"/>
                  </a:spcAft>
                </a:pPr>
                <a:endParaRPr lang="en-US" altLang="zh-CN"/>
              </a:p>
            </p:txBody>
          </p:sp>
        </mc:Choice>
        <mc:Fallback xmlns="">
          <p:sp>
            <p:nvSpPr>
              <p:cNvPr id="7" name="文本占位符 2">
                <a:extLst>
                  <a:ext uri="{FF2B5EF4-FFF2-40B4-BE49-F238E27FC236}">
                    <a16:creationId xmlns:a16="http://schemas.microsoft.com/office/drawing/2014/main" id="{908238FC-F7B9-4DE6-BD39-979103AD835A}"/>
                  </a:ext>
                </a:extLst>
              </p:cNvPr>
              <p:cNvSpPr txBox="1">
                <a:spLocks noRot="1" noChangeAspect="1" noMove="1" noResize="1" noEditPoints="1" noAdjustHandles="1" noChangeArrowheads="1" noChangeShapeType="1" noTextEdit="1"/>
              </p:cNvSpPr>
              <p:nvPr/>
            </p:nvSpPr>
            <p:spPr>
              <a:xfrm>
                <a:off x="392975" y="4842786"/>
                <a:ext cx="8280920" cy="1511908"/>
              </a:xfrm>
              <a:prstGeom prst="rect">
                <a:avLst/>
              </a:prstGeom>
              <a:blipFill>
                <a:blip r:embed="rId5"/>
                <a:stretch>
                  <a:fillRect l="-957" t="-5645" r="-589"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33F25F1-0379-44F5-A484-4FB1AFECBD4C}"/>
                  </a:ext>
                </a:extLst>
              </p:cNvPr>
              <p:cNvSpPr txBox="1"/>
              <p:nvPr/>
            </p:nvSpPr>
            <p:spPr>
              <a:xfrm>
                <a:off x="4211960" y="4123145"/>
                <a:ext cx="4572000" cy="557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𝐴𝑐𝑐𝑢𝑟𝑎𝑐𝑦</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𝑇𝑃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𝑇𝑁</m:t>
                          </m:r>
                        </m:num>
                        <m:den>
                          <m:r>
                            <a:rPr lang="en-US" altLang="zh-CN" sz="1600" b="0" i="1" smtClean="0">
                              <a:latin typeface="Cambria Math" panose="02040503050406030204" pitchFamily="18" charset="0"/>
                            </a:rPr>
                            <m:t>𝑇𝑃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𝐹𝑃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𝐹𝑁</m:t>
                          </m:r>
                        </m:den>
                      </m:f>
                    </m:oMath>
                  </m:oMathPara>
                </a14:m>
                <a:endParaRPr lang="zh-CN" altLang="en-US" sz="1600" i="1"/>
              </a:p>
            </p:txBody>
          </p:sp>
        </mc:Choice>
        <mc:Fallback xmlns="">
          <p:sp>
            <p:nvSpPr>
              <p:cNvPr id="10" name="文本框 9">
                <a:extLst>
                  <a:ext uri="{FF2B5EF4-FFF2-40B4-BE49-F238E27FC236}">
                    <a16:creationId xmlns:a16="http://schemas.microsoft.com/office/drawing/2014/main" id="{C33F25F1-0379-44F5-A484-4FB1AFECBD4C}"/>
                  </a:ext>
                </a:extLst>
              </p:cNvPr>
              <p:cNvSpPr txBox="1">
                <a:spLocks noRot="1" noChangeAspect="1" noMove="1" noResize="1" noEditPoints="1" noAdjustHandles="1" noChangeArrowheads="1" noChangeShapeType="1" noTextEdit="1"/>
              </p:cNvSpPr>
              <p:nvPr/>
            </p:nvSpPr>
            <p:spPr>
              <a:xfrm>
                <a:off x="4211960" y="4123145"/>
                <a:ext cx="4572000" cy="557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AD24603-0A2A-4CF3-9A9B-0C8A8EAEF9FD}"/>
                  </a:ext>
                </a:extLst>
              </p:cNvPr>
              <p:cNvSpPr txBox="1"/>
              <p:nvPr/>
            </p:nvSpPr>
            <p:spPr>
              <a:xfrm>
                <a:off x="360040" y="4118751"/>
                <a:ext cx="4572000" cy="563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𝐹</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𝑠𝑐𝑜𝑟𝑒</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𝑃𝑟𝑒𝑐𝑖𝑠𝑖𝑜𝑛</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𝑅𝑒𝑐𝑎𝑙𝑙</m:t>
                          </m:r>
                        </m:num>
                        <m:den>
                          <m:r>
                            <a:rPr lang="en-US" altLang="zh-CN" sz="1600" i="1">
                              <a:latin typeface="Cambria Math" panose="02040503050406030204" pitchFamily="18" charset="0"/>
                            </a:rPr>
                            <m:t>𝑃𝑟𝑒𝑐𝑖𝑠𝑖𝑜𝑛</m:t>
                          </m:r>
                          <m:r>
                            <a:rPr lang="en-US" altLang="zh-CN" sz="1600" b="0" i="1" smtClean="0">
                              <a:latin typeface="Cambria Math" panose="02040503050406030204" pitchFamily="18" charset="0"/>
                            </a:rPr>
                            <m:t>+</m:t>
                          </m:r>
                          <m:r>
                            <a:rPr lang="en-US" altLang="zh-CN" sz="1600" i="1">
                              <a:latin typeface="Cambria Math" panose="02040503050406030204" pitchFamily="18" charset="0"/>
                            </a:rPr>
                            <m:t>𝑅𝑒𝑐𝑎𝑙𝑙</m:t>
                          </m:r>
                        </m:den>
                      </m:f>
                    </m:oMath>
                  </m:oMathPara>
                </a14:m>
                <a:endParaRPr lang="zh-CN" altLang="en-US" sz="1600" i="1"/>
              </a:p>
            </p:txBody>
          </p:sp>
        </mc:Choice>
        <mc:Fallback xmlns="">
          <p:sp>
            <p:nvSpPr>
              <p:cNvPr id="11" name="文本框 10">
                <a:extLst>
                  <a:ext uri="{FF2B5EF4-FFF2-40B4-BE49-F238E27FC236}">
                    <a16:creationId xmlns:a16="http://schemas.microsoft.com/office/drawing/2014/main" id="{5AD24603-0A2A-4CF3-9A9B-0C8A8EAEF9FD}"/>
                  </a:ext>
                </a:extLst>
              </p:cNvPr>
              <p:cNvSpPr txBox="1">
                <a:spLocks noRot="1" noChangeAspect="1" noMove="1" noResize="1" noEditPoints="1" noAdjustHandles="1" noChangeArrowheads="1" noChangeShapeType="1" noTextEdit="1"/>
              </p:cNvSpPr>
              <p:nvPr/>
            </p:nvSpPr>
            <p:spPr>
              <a:xfrm>
                <a:off x="360040" y="4118751"/>
                <a:ext cx="4572000" cy="56393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449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3464912" y="2349687"/>
            <a:ext cx="5679089" cy="2615746"/>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3693472" y="1484651"/>
            <a:ext cx="4694290" cy="76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399">
                <a:solidFill>
                  <a:srgbClr val="024C89"/>
                </a:solidFill>
                <a:latin typeface="微软雅黑" pitchFamily="34" charset="-122"/>
                <a:ea typeface="微软雅黑" pitchFamily="34" charset="-122"/>
              </a:rPr>
              <a:t>总结与展望</a:t>
            </a: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3853781" y="4012273"/>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899957" y="2503649"/>
            <a:ext cx="2303062" cy="2306237"/>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4264637" y="3712140"/>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a:solidFill>
                  <a:srgbClr val="FFFFFF"/>
                </a:solidFill>
                <a:latin typeface="微软雅黑" pitchFamily="34" charset="-122"/>
                <a:ea typeface="微软雅黑" pitchFamily="34" charset="-122"/>
              </a:rPr>
              <a:t>不足与展望</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3853781" y="3151938"/>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4264637" y="2851805"/>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总结与思考</a:t>
            </a:r>
          </a:p>
        </p:txBody>
      </p:sp>
    </p:spTree>
    <p:extLst>
      <p:ext uri="{BB962C8B-B14F-4D97-AF65-F5344CB8AC3E}">
        <p14:creationId xmlns:p14="http://schemas.microsoft.com/office/powerpoint/2010/main" val="2863892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E38E6C-C297-420A-B7FB-196ED02545B1}"/>
              </a:ext>
            </a:extLst>
          </p:cNvPr>
          <p:cNvSpPr>
            <a:spLocks noGrp="1"/>
          </p:cNvSpPr>
          <p:nvPr>
            <p:ph type="body" sz="quarter" idx="13"/>
          </p:nvPr>
        </p:nvSpPr>
        <p:spPr/>
        <p:txBody>
          <a:bodyPr/>
          <a:lstStyle/>
          <a:p>
            <a:r>
              <a:rPr lang="zh-CN" altLang="en-US"/>
              <a:t>总结与思考</a:t>
            </a:r>
          </a:p>
        </p:txBody>
      </p:sp>
      <p:sp>
        <p:nvSpPr>
          <p:cNvPr id="3" name="文本占位符 2">
            <a:extLst>
              <a:ext uri="{FF2B5EF4-FFF2-40B4-BE49-F238E27FC236}">
                <a16:creationId xmlns:a16="http://schemas.microsoft.com/office/drawing/2014/main" id="{09C0293C-8BAE-4E0C-98EA-A8C251A774C4}"/>
              </a:ext>
            </a:extLst>
          </p:cNvPr>
          <p:cNvSpPr>
            <a:spLocks noGrp="1"/>
          </p:cNvSpPr>
          <p:nvPr>
            <p:ph type="body" sz="quarter" idx="14"/>
          </p:nvPr>
        </p:nvSpPr>
        <p:spPr>
          <a:xfrm>
            <a:off x="395536" y="1268413"/>
            <a:ext cx="8208714" cy="5120948"/>
          </a:xfrm>
        </p:spPr>
        <p:txBody>
          <a:bodyPr/>
          <a:lstStyle/>
          <a:p>
            <a:r>
              <a:rPr lang="zh-CN" altLang="en-US"/>
              <a:t>机器学习</a:t>
            </a:r>
            <a:r>
              <a:rPr lang="zh-CN" altLang="en-US">
                <a:solidFill>
                  <a:srgbClr val="C00000"/>
                </a:solidFill>
              </a:rPr>
              <a:t>技术流程的建立：</a:t>
            </a:r>
            <a:endParaRPr lang="en-US" altLang="zh-CN"/>
          </a:p>
        </p:txBody>
      </p:sp>
      <p:graphicFrame>
        <p:nvGraphicFramePr>
          <p:cNvPr id="4" name="图示 3">
            <a:extLst>
              <a:ext uri="{FF2B5EF4-FFF2-40B4-BE49-F238E27FC236}">
                <a16:creationId xmlns:a16="http://schemas.microsoft.com/office/drawing/2014/main" id="{EDC25DE4-BBE8-42C3-B34B-B3356F3041D4}"/>
              </a:ext>
            </a:extLst>
          </p:cNvPr>
          <p:cNvGraphicFramePr/>
          <p:nvPr>
            <p:extLst>
              <p:ext uri="{D42A27DB-BD31-4B8C-83A1-F6EECF244321}">
                <p14:modId xmlns:p14="http://schemas.microsoft.com/office/powerpoint/2010/main" val="4068202155"/>
              </p:ext>
            </p:extLst>
          </p:nvPr>
        </p:nvGraphicFramePr>
        <p:xfrm>
          <a:off x="612000" y="1603977"/>
          <a:ext cx="7920000" cy="1861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下箭头 9">
            <a:extLst>
              <a:ext uri="{FF2B5EF4-FFF2-40B4-BE49-F238E27FC236}">
                <a16:creationId xmlns:a16="http://schemas.microsoft.com/office/drawing/2014/main" id="{0A016DCB-7A68-49DD-873F-AB10DB6013F3}"/>
              </a:ext>
            </a:extLst>
          </p:cNvPr>
          <p:cNvSpPr/>
          <p:nvPr/>
        </p:nvSpPr>
        <p:spPr>
          <a:xfrm>
            <a:off x="1018158"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 name="文本框 5">
            <a:extLst>
              <a:ext uri="{FF2B5EF4-FFF2-40B4-BE49-F238E27FC236}">
                <a16:creationId xmlns:a16="http://schemas.microsoft.com/office/drawing/2014/main" id="{ED5F71A6-3680-4C43-8E64-54CA5E88F997}"/>
              </a:ext>
            </a:extLst>
          </p:cNvPr>
          <p:cNvSpPr txBox="1"/>
          <p:nvPr/>
        </p:nvSpPr>
        <p:spPr>
          <a:xfrm>
            <a:off x="395536" y="3773358"/>
            <a:ext cx="1406525" cy="1815882"/>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数据来源：</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2021MCM</a:t>
            </a: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大数据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题</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数据特点：</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多格式文件</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大数据表格</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下箭头 9">
            <a:extLst>
              <a:ext uri="{FF2B5EF4-FFF2-40B4-BE49-F238E27FC236}">
                <a16:creationId xmlns:a16="http://schemas.microsoft.com/office/drawing/2014/main" id="{9A062FDA-7659-4947-817F-6690975C1791}"/>
              </a:ext>
            </a:extLst>
          </p:cNvPr>
          <p:cNvSpPr/>
          <p:nvPr/>
        </p:nvSpPr>
        <p:spPr>
          <a:xfrm>
            <a:off x="2403257"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1" name="下箭头 9">
            <a:extLst>
              <a:ext uri="{FF2B5EF4-FFF2-40B4-BE49-F238E27FC236}">
                <a16:creationId xmlns:a16="http://schemas.microsoft.com/office/drawing/2014/main" id="{EE7306D7-0DFE-4050-9DB2-EC807ABC5FE6}"/>
              </a:ext>
            </a:extLst>
          </p:cNvPr>
          <p:cNvSpPr/>
          <p:nvPr/>
        </p:nvSpPr>
        <p:spPr>
          <a:xfrm>
            <a:off x="3788356"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2" name="下箭头 9">
            <a:extLst>
              <a:ext uri="{FF2B5EF4-FFF2-40B4-BE49-F238E27FC236}">
                <a16:creationId xmlns:a16="http://schemas.microsoft.com/office/drawing/2014/main" id="{A3656B2E-7E95-4130-998B-F17EA7EB57D9}"/>
              </a:ext>
            </a:extLst>
          </p:cNvPr>
          <p:cNvSpPr/>
          <p:nvPr/>
        </p:nvSpPr>
        <p:spPr>
          <a:xfrm>
            <a:off x="5179362"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3" name="下箭头 9">
            <a:extLst>
              <a:ext uri="{FF2B5EF4-FFF2-40B4-BE49-F238E27FC236}">
                <a16:creationId xmlns:a16="http://schemas.microsoft.com/office/drawing/2014/main" id="{182BB5B3-9D06-4D47-AC62-1697E7A46B4E}"/>
              </a:ext>
            </a:extLst>
          </p:cNvPr>
          <p:cNvSpPr/>
          <p:nvPr/>
        </p:nvSpPr>
        <p:spPr>
          <a:xfrm>
            <a:off x="6564461"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4" name="下箭头 9">
            <a:extLst>
              <a:ext uri="{FF2B5EF4-FFF2-40B4-BE49-F238E27FC236}">
                <a16:creationId xmlns:a16="http://schemas.microsoft.com/office/drawing/2014/main" id="{6FA98053-D6DF-4B57-9EB2-4CA39D007910}"/>
              </a:ext>
            </a:extLst>
          </p:cNvPr>
          <p:cNvSpPr/>
          <p:nvPr/>
        </p:nvSpPr>
        <p:spPr>
          <a:xfrm>
            <a:off x="7949560" y="3108616"/>
            <a:ext cx="161280" cy="611620"/>
          </a:xfrm>
          <a:prstGeom prst="downArrow">
            <a:avLst>
              <a:gd name="adj1" fmla="val 31523"/>
              <a:gd name="adj2" fmla="val 116928"/>
            </a:avLst>
          </a:prstGeom>
          <a:ln w="15875"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5" name="文本框 24">
            <a:extLst>
              <a:ext uri="{FF2B5EF4-FFF2-40B4-BE49-F238E27FC236}">
                <a16:creationId xmlns:a16="http://schemas.microsoft.com/office/drawing/2014/main" id="{2843DADC-FEF5-49EB-811E-98F3B4F599B4}"/>
              </a:ext>
            </a:extLst>
          </p:cNvPr>
          <p:cNvSpPr txBox="1"/>
          <p:nvPr/>
        </p:nvSpPr>
        <p:spPr>
          <a:xfrm>
            <a:off x="1802061" y="3773358"/>
            <a:ext cx="1406525" cy="1815882"/>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图片格式不同</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内容散乱</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需要人为整理</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Positive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数据集过少 需要进行数据增强</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a:extLst>
              <a:ext uri="{FF2B5EF4-FFF2-40B4-BE49-F238E27FC236}">
                <a16:creationId xmlns:a16="http://schemas.microsoft.com/office/drawing/2014/main" id="{3DB01E70-0E10-402B-A129-851EAE493224}"/>
              </a:ext>
            </a:extLst>
          </p:cNvPr>
          <p:cNvSpPr txBox="1"/>
          <p:nvPr/>
        </p:nvSpPr>
        <p:spPr>
          <a:xfrm>
            <a:off x="3208586" y="3773358"/>
            <a:ext cx="1406525" cy="1815882"/>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数据集整理</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图像增广</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划分训练集</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整理训练集</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数据加载器</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a:extLst>
              <a:ext uri="{FF2B5EF4-FFF2-40B4-BE49-F238E27FC236}">
                <a16:creationId xmlns:a16="http://schemas.microsoft.com/office/drawing/2014/main" id="{8C04AE7D-2F7A-4AE1-9ADA-F3A4878C81E9}"/>
              </a:ext>
            </a:extLst>
          </p:cNvPr>
          <p:cNvSpPr txBox="1"/>
          <p:nvPr/>
        </p:nvSpPr>
        <p:spPr>
          <a:xfrm>
            <a:off x="4615111" y="3773358"/>
            <a:ext cx="1406525" cy="830997"/>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微调训练模型</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定义损失函数</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定义训练函数</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a:extLst>
              <a:ext uri="{FF2B5EF4-FFF2-40B4-BE49-F238E27FC236}">
                <a16:creationId xmlns:a16="http://schemas.microsoft.com/office/drawing/2014/main" id="{7C365E19-B78A-4B0F-89BD-C218E6D93A2C}"/>
              </a:ext>
            </a:extLst>
          </p:cNvPr>
          <p:cNvSpPr txBox="1"/>
          <p:nvPr/>
        </p:nvSpPr>
        <p:spPr>
          <a:xfrm>
            <a:off x="5997961" y="3773358"/>
            <a:ext cx="1406525" cy="1815882"/>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初始化参数</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定义优化参数</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初参数优化</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F1-score</a:t>
            </a:r>
          </a:p>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Accuracy</a:t>
            </a: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最优模型选择</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28">
            <a:extLst>
              <a:ext uri="{FF2B5EF4-FFF2-40B4-BE49-F238E27FC236}">
                <a16:creationId xmlns:a16="http://schemas.microsoft.com/office/drawing/2014/main" id="{2A0A4422-10BF-48A6-990D-C7C125D9DA79}"/>
              </a:ext>
            </a:extLst>
          </p:cNvPr>
          <p:cNvSpPr txBox="1"/>
          <p:nvPr/>
        </p:nvSpPr>
        <p:spPr>
          <a:xfrm>
            <a:off x="7404486" y="3773358"/>
            <a:ext cx="1406525" cy="1569660"/>
          </a:xfrm>
          <a:prstGeom prst="rect">
            <a:avLst/>
          </a:prstGeom>
          <a:noFill/>
        </p:spPr>
        <p:txBody>
          <a:bodyPr wrap="square" rtlCol="0">
            <a:spAutoFit/>
          </a:bodyPr>
          <a:lstStyle/>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OpenCV</a:t>
            </a: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图像识别</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深度神经网络</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生物物种监测</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5216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dirty="0"/>
              <a:t>项目背景：</a:t>
            </a:r>
            <a:r>
              <a:rPr lang="en-US" altLang="zh-CN" dirty="0"/>
              <a:t>2021MCM/ICM</a:t>
            </a:r>
            <a:endParaRPr lang="zh-CN" altLang="en-US" dirty="0"/>
          </a:p>
        </p:txBody>
      </p:sp>
      <p:pic>
        <p:nvPicPr>
          <p:cNvPr id="5" name="图片 4">
            <a:extLst>
              <a:ext uri="{FF2B5EF4-FFF2-40B4-BE49-F238E27FC236}">
                <a16:creationId xmlns:a16="http://schemas.microsoft.com/office/drawing/2014/main" id="{4AC5A80F-BB64-431B-BC3D-2A2C89C2389A}"/>
              </a:ext>
            </a:extLst>
          </p:cNvPr>
          <p:cNvPicPr>
            <a:picLocks noChangeAspect="1"/>
          </p:cNvPicPr>
          <p:nvPr/>
        </p:nvPicPr>
        <p:blipFill>
          <a:blip r:embed="rId3"/>
          <a:stretch>
            <a:fillRect/>
          </a:stretch>
        </p:blipFill>
        <p:spPr>
          <a:xfrm>
            <a:off x="323528" y="1268760"/>
            <a:ext cx="4915326" cy="2964437"/>
          </a:xfrm>
          <a:prstGeom prst="rect">
            <a:avLst/>
          </a:prstGeom>
        </p:spPr>
      </p:pic>
      <p:pic>
        <p:nvPicPr>
          <p:cNvPr id="7" name="图片 6">
            <a:extLst>
              <a:ext uri="{FF2B5EF4-FFF2-40B4-BE49-F238E27FC236}">
                <a16:creationId xmlns:a16="http://schemas.microsoft.com/office/drawing/2014/main" id="{BDDDFB73-F4CA-4C75-9450-87C226B48DB6}"/>
              </a:ext>
            </a:extLst>
          </p:cNvPr>
          <p:cNvPicPr>
            <a:picLocks noChangeAspect="1"/>
          </p:cNvPicPr>
          <p:nvPr/>
        </p:nvPicPr>
        <p:blipFill>
          <a:blip r:embed="rId4"/>
          <a:stretch>
            <a:fillRect/>
          </a:stretch>
        </p:blipFill>
        <p:spPr>
          <a:xfrm>
            <a:off x="3635896" y="2750978"/>
            <a:ext cx="5067739" cy="3741744"/>
          </a:xfrm>
          <a:prstGeom prst="rect">
            <a:avLst/>
          </a:prstGeom>
        </p:spPr>
      </p:pic>
    </p:spTree>
    <p:extLst>
      <p:ext uri="{BB962C8B-B14F-4D97-AF65-F5344CB8AC3E}">
        <p14:creationId xmlns:p14="http://schemas.microsoft.com/office/powerpoint/2010/main" val="580328347"/>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E38E6C-C297-420A-B7FB-196ED02545B1}"/>
              </a:ext>
            </a:extLst>
          </p:cNvPr>
          <p:cNvSpPr>
            <a:spLocks noGrp="1"/>
          </p:cNvSpPr>
          <p:nvPr>
            <p:ph type="body" sz="quarter" idx="13"/>
          </p:nvPr>
        </p:nvSpPr>
        <p:spPr/>
        <p:txBody>
          <a:bodyPr/>
          <a:lstStyle/>
          <a:p>
            <a:r>
              <a:rPr lang="zh-CN" altLang="en-US"/>
              <a:t>总结与思考</a:t>
            </a:r>
          </a:p>
        </p:txBody>
      </p:sp>
      <p:sp>
        <p:nvSpPr>
          <p:cNvPr id="3" name="文本占位符 2">
            <a:extLst>
              <a:ext uri="{FF2B5EF4-FFF2-40B4-BE49-F238E27FC236}">
                <a16:creationId xmlns:a16="http://schemas.microsoft.com/office/drawing/2014/main" id="{09C0293C-8BAE-4E0C-98EA-A8C251A774C4}"/>
              </a:ext>
            </a:extLst>
          </p:cNvPr>
          <p:cNvSpPr>
            <a:spLocks noGrp="1"/>
          </p:cNvSpPr>
          <p:nvPr>
            <p:ph type="body" sz="quarter" idx="14"/>
          </p:nvPr>
        </p:nvSpPr>
        <p:spPr>
          <a:xfrm>
            <a:off x="395536" y="1076168"/>
            <a:ext cx="8208714" cy="5120948"/>
          </a:xfrm>
        </p:spPr>
        <p:txBody>
          <a:bodyPr/>
          <a:lstStyle/>
          <a:p>
            <a:pPr>
              <a:lnSpc>
                <a:spcPct val="150000"/>
              </a:lnSpc>
            </a:pPr>
            <a:r>
              <a:rPr lang="zh-CN" altLang="en-US"/>
              <a:t>个人思考：</a:t>
            </a:r>
            <a:endParaRPr lang="en-US" altLang="zh-CN"/>
          </a:p>
          <a:p>
            <a:pPr marL="457200" indent="-457200">
              <a:lnSpc>
                <a:spcPct val="150000"/>
              </a:lnSpc>
              <a:buFont typeface="+mj-lt"/>
              <a:buAutoNum type="arabicPeriod"/>
            </a:pPr>
            <a:r>
              <a:rPr lang="zh-CN" altLang="en-US" sz="2000"/>
              <a:t>数据集往往不够完美，散乱的原始数据不利于模型训练，而人为进行数据清洗在数据量较大的情况下将耗费极大工作量。</a:t>
            </a:r>
            <a:endParaRPr lang="en-US" altLang="zh-CN" sz="2000"/>
          </a:p>
          <a:p>
            <a:pPr lvl="1">
              <a:lnSpc>
                <a:spcPct val="150000"/>
              </a:lnSpc>
              <a:buFont typeface="Wingdings" panose="05000000000000000000" pitchFamily="2" charset="2"/>
              <a:buChar char="«"/>
            </a:pPr>
            <a:r>
              <a:rPr lang="zh-CN" altLang="en-US">
                <a:solidFill>
                  <a:srgbClr val="FF0000"/>
                </a:solidFill>
              </a:rPr>
              <a:t>数据采集器标准化、整理过程规范化、数据清洗自动化</a:t>
            </a:r>
            <a:endParaRPr lang="en-US" altLang="zh-CN">
              <a:solidFill>
                <a:srgbClr val="FF0000"/>
              </a:solidFill>
            </a:endParaRPr>
          </a:p>
          <a:p>
            <a:pPr marL="457200" indent="-457200">
              <a:lnSpc>
                <a:spcPct val="150000"/>
              </a:lnSpc>
              <a:buFont typeface="+mj-lt"/>
              <a:buAutoNum type="arabicPeriod"/>
            </a:pPr>
            <a:r>
              <a:rPr lang="zh-CN" altLang="en-US" sz="2000"/>
              <a:t>对于二分类问题，由于某些数据的样本过少，往往可能出现数据集类别不平衡问题，影响模型在测试数据上的泛化能力。</a:t>
            </a:r>
            <a:endParaRPr lang="en-US" altLang="zh-CN" sz="2000"/>
          </a:p>
          <a:p>
            <a:pPr marL="685800" marR="0" lvl="1"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采样方法优化、弱项数据集增强、算法层面优化</a:t>
            </a:r>
            <a:endParaRPr kumimoji="0" lang="en-US" altLang="zh-CN" sz="20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457200" indent="-457200">
              <a:lnSpc>
                <a:spcPct val="150000"/>
              </a:lnSpc>
              <a:spcBef>
                <a:spcPts val="500"/>
              </a:spcBef>
              <a:buFont typeface="+mj-lt"/>
              <a:buAutoNum type="arabicPeriod"/>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对于</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CNN</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卷积神经网络模型，由于</a:t>
            </a:r>
            <a:r>
              <a:rPr lang="zh-CN" altLang="en-US" sz="2000">
                <a:solidFill>
                  <a:prstClr val="black"/>
                </a:solidFill>
              </a:rPr>
              <a:t>之前学习中很少接触，在模型使用及调试方面屡屡遇到瓶颈，难以做到融会贯通。</a:t>
            </a:r>
            <a:endParaRPr lang="en-US" altLang="zh-CN" sz="2000">
              <a:solidFill>
                <a:prstClr val="black"/>
              </a:solidFill>
            </a:endParaRPr>
          </a:p>
          <a:p>
            <a:pPr marL="685800" marR="0" lvl="1"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扎实机器学习理论基础、结合工程实际需求、不断深化学习</a:t>
            </a:r>
            <a:endParaRPr kumimoji="0" lang="en-US" altLang="zh-CN" sz="20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6611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E38E6C-C297-420A-B7FB-196ED02545B1}"/>
              </a:ext>
            </a:extLst>
          </p:cNvPr>
          <p:cNvSpPr>
            <a:spLocks noGrp="1"/>
          </p:cNvSpPr>
          <p:nvPr>
            <p:ph type="body" sz="quarter" idx="13"/>
          </p:nvPr>
        </p:nvSpPr>
        <p:spPr/>
        <p:txBody>
          <a:bodyPr/>
          <a:lstStyle/>
          <a:p>
            <a:r>
              <a:rPr lang="zh-CN" altLang="en-US"/>
              <a:t>不足与展望</a:t>
            </a:r>
          </a:p>
        </p:txBody>
      </p:sp>
      <p:sp>
        <p:nvSpPr>
          <p:cNvPr id="3" name="文本占位符 2">
            <a:extLst>
              <a:ext uri="{FF2B5EF4-FFF2-40B4-BE49-F238E27FC236}">
                <a16:creationId xmlns:a16="http://schemas.microsoft.com/office/drawing/2014/main" id="{09C0293C-8BAE-4E0C-98EA-A8C251A774C4}"/>
              </a:ext>
            </a:extLst>
          </p:cNvPr>
          <p:cNvSpPr>
            <a:spLocks noGrp="1"/>
          </p:cNvSpPr>
          <p:nvPr>
            <p:ph type="body" sz="quarter" idx="14"/>
          </p:nvPr>
        </p:nvSpPr>
        <p:spPr/>
        <p:txBody>
          <a:bodyPr/>
          <a:lstStyle/>
          <a:p>
            <a:r>
              <a:rPr lang="zh-CN" altLang="en-US" dirty="0"/>
              <a:t>研究的不足之处：</a:t>
            </a:r>
            <a:endParaRPr lang="en-US" altLang="zh-CN" dirty="0"/>
          </a:p>
          <a:p>
            <a:pPr lvl="1">
              <a:lnSpc>
                <a:spcPct val="150000"/>
              </a:lnSpc>
              <a:spcBef>
                <a:spcPts val="1000"/>
              </a:spcBef>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数据的清洗工作量极大，占用大量时间进行图片处理，没有找到一个更好的图片规范化处理的方法</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1">
              <a:lnSpc>
                <a:spcPct val="150000"/>
              </a:lnSpc>
              <a:spcBef>
                <a:spcPts val="1000"/>
              </a:spcBef>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模型训练时间较长，内存占用大，对电脑硬件的要求较高</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1">
              <a:lnSpc>
                <a:spcPct val="150000"/>
              </a:lnSpc>
              <a:spcBef>
                <a:spcPts val="1000"/>
              </a:spcBef>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调参过程</a:t>
            </a:r>
            <a:r>
              <a:rPr lang="zh-CN" altLang="en-US" dirty="0"/>
              <a:t>采用枚举法进行，效率低，且参数精度较低</a:t>
            </a:r>
            <a:endParaRPr lang="en-US" altLang="zh-CN" dirty="0">
              <a:solidFill>
                <a:srgbClr val="C00000"/>
              </a:solidFill>
            </a:endParaRPr>
          </a:p>
          <a:p>
            <a:r>
              <a:rPr lang="zh-CN" altLang="en-US" dirty="0"/>
              <a:t>未来方向：</a:t>
            </a:r>
            <a:endParaRPr lang="en-US" altLang="zh-CN" dirty="0"/>
          </a:p>
          <a:p>
            <a:pPr lvl="1">
              <a:lnSpc>
                <a:spcPct val="150000"/>
              </a:lnSpc>
              <a:spcBef>
                <a:spcPts val="1000"/>
              </a:spcBef>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可以尝试实现图片数据自动化清洗算法</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1">
              <a:lnSpc>
                <a:spcPct val="150000"/>
              </a:lnSpc>
              <a:spcBef>
                <a:spcPts val="1000"/>
              </a:spcBef>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可以进一步细化数据集的种类，进行数据多元分类</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1">
              <a:lnSpc>
                <a:spcPct val="150000"/>
              </a:lnSpc>
              <a:spcBef>
                <a:spcPts val="1000"/>
              </a:spcBef>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可以将图像识别功能上升为对视频格式文件的分类识别功能</a:t>
            </a:r>
            <a:endParaRPr lang="en-US" altLang="zh-CN" dirty="0"/>
          </a:p>
          <a:p>
            <a:endParaRPr lang="en-US" altLang="zh-CN" dirty="0"/>
          </a:p>
        </p:txBody>
      </p:sp>
    </p:spTree>
    <p:extLst>
      <p:ext uri="{BB962C8B-B14F-4D97-AF65-F5344CB8AC3E}">
        <p14:creationId xmlns:p14="http://schemas.microsoft.com/office/powerpoint/2010/main" val="3503352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28E3B5-D8AD-4DD5-B8BB-A64DB8404087}"/>
              </a:ext>
            </a:extLst>
          </p:cNvPr>
          <p:cNvSpPr>
            <a:spLocks noGrp="1"/>
          </p:cNvSpPr>
          <p:nvPr>
            <p:ph type="body" sz="quarter" idx="10"/>
          </p:nvPr>
        </p:nvSpPr>
        <p:spPr>
          <a:xfrm>
            <a:off x="215516" y="2917952"/>
            <a:ext cx="8712968" cy="748664"/>
          </a:xfrm>
        </p:spPr>
        <p:txBody>
          <a:bodyPr/>
          <a:lstStyle/>
          <a:p>
            <a:r>
              <a:rPr lang="zh-CN" altLang="en-US" sz="3200" spc="2000" dirty="0"/>
              <a:t>感谢批评指正！</a:t>
            </a:r>
          </a:p>
        </p:txBody>
      </p:sp>
    </p:spTree>
    <p:extLst>
      <p:ext uri="{BB962C8B-B14F-4D97-AF65-F5344CB8AC3E}">
        <p14:creationId xmlns:p14="http://schemas.microsoft.com/office/powerpoint/2010/main" val="345317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dirty="0"/>
              <a:t>项目背景：</a:t>
            </a:r>
            <a:r>
              <a:rPr lang="en-US" altLang="zh-CN" dirty="0"/>
              <a:t>2021MCM/ICM</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r>
              <a:rPr lang="zh-CN" altLang="en-US" sz="2000" b="1" dirty="0"/>
              <a:t>原题相关背景介绍</a:t>
            </a:r>
            <a:endParaRPr lang="en-US" altLang="zh-CN" sz="2000" b="1" dirty="0"/>
          </a:p>
          <a:p>
            <a:pPr lvl="1">
              <a:lnSpc>
                <a:spcPct val="100000"/>
              </a:lnSpc>
            </a:pPr>
            <a:r>
              <a:rPr lang="en-US" altLang="zh-CN" sz="1800" dirty="0"/>
              <a:t>2019</a:t>
            </a:r>
            <a:r>
              <a:rPr lang="zh-CN" altLang="en-US" sz="1800" dirty="0"/>
              <a:t>年</a:t>
            </a:r>
            <a:r>
              <a:rPr lang="en-US" altLang="zh-CN" sz="1800" dirty="0"/>
              <a:t>9</a:t>
            </a:r>
            <a:r>
              <a:rPr lang="zh-CN" altLang="en-US" sz="1800" dirty="0"/>
              <a:t>月在加拿大不列颠哥伦比亚省的温哥华岛上发现了亚洲大黄蜂的殖民地。巢被迅速摧毁，但消息被迅速传播。之后再临近的华盛顿州已发生了几次已被确认的害虫目击事件，以及许多错误的目击事件。相关大黄蜂分布地图，可参见下图：</a:t>
            </a:r>
            <a:endParaRPr lang="en-US" altLang="zh-CN" sz="1800" dirty="0"/>
          </a:p>
          <a:p>
            <a:pPr lvl="1"/>
            <a:endParaRPr lang="en-US" altLang="zh-CN" sz="1800" dirty="0"/>
          </a:p>
        </p:txBody>
      </p:sp>
      <p:pic>
        <p:nvPicPr>
          <p:cNvPr id="2" name="图片 1">
            <a:extLst>
              <a:ext uri="{FF2B5EF4-FFF2-40B4-BE49-F238E27FC236}">
                <a16:creationId xmlns:a16="http://schemas.microsoft.com/office/drawing/2014/main" id="{DC172267-99D7-46F4-A987-D574FA19CB64}"/>
              </a:ext>
            </a:extLst>
          </p:cNvPr>
          <p:cNvPicPr>
            <a:picLocks noChangeAspect="1"/>
          </p:cNvPicPr>
          <p:nvPr/>
        </p:nvPicPr>
        <p:blipFill>
          <a:blip r:embed="rId3"/>
          <a:stretch>
            <a:fillRect/>
          </a:stretch>
        </p:blipFill>
        <p:spPr>
          <a:xfrm>
            <a:off x="1547664" y="2791918"/>
            <a:ext cx="4699322" cy="3698111"/>
          </a:xfrm>
          <a:prstGeom prst="rect">
            <a:avLst/>
          </a:prstGeom>
        </p:spPr>
      </p:pic>
      <p:pic>
        <p:nvPicPr>
          <p:cNvPr id="5" name="图片 4">
            <a:extLst>
              <a:ext uri="{FF2B5EF4-FFF2-40B4-BE49-F238E27FC236}">
                <a16:creationId xmlns:a16="http://schemas.microsoft.com/office/drawing/2014/main" id="{9D821A4A-7893-4E24-8FB8-6F659E4585BD}"/>
              </a:ext>
            </a:extLst>
          </p:cNvPr>
          <p:cNvPicPr>
            <a:picLocks noChangeAspect="1"/>
          </p:cNvPicPr>
          <p:nvPr/>
        </p:nvPicPr>
        <p:blipFill>
          <a:blip r:embed="rId4"/>
          <a:stretch>
            <a:fillRect/>
          </a:stretch>
        </p:blipFill>
        <p:spPr>
          <a:xfrm>
            <a:off x="6487452" y="4591781"/>
            <a:ext cx="2083443" cy="1898248"/>
          </a:xfrm>
          <a:prstGeom prst="rect">
            <a:avLst/>
          </a:prstGeom>
        </p:spPr>
      </p:pic>
    </p:spTree>
    <p:extLst>
      <p:ext uri="{BB962C8B-B14F-4D97-AF65-F5344CB8AC3E}">
        <p14:creationId xmlns:p14="http://schemas.microsoft.com/office/powerpoint/2010/main" val="1715611033"/>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dirty="0"/>
              <a:t>项目背景：</a:t>
            </a:r>
            <a:r>
              <a:rPr lang="en-US" altLang="zh-CN" dirty="0"/>
              <a:t>2021MCM/ICM</a:t>
            </a:r>
            <a:endParaRPr lang="zh-CN" altLang="en-US" dirty="0"/>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p:txBody>
          <a:bodyPr/>
          <a:lstStyle/>
          <a:p>
            <a:r>
              <a:rPr lang="zh-CN" altLang="en-US" sz="2000" b="1" dirty="0"/>
              <a:t>原题相关背景介绍</a:t>
            </a:r>
            <a:endParaRPr lang="en-US" altLang="zh-CN" sz="2000" b="1" dirty="0"/>
          </a:p>
          <a:p>
            <a:pPr lvl="1"/>
            <a:r>
              <a:rPr lang="zh-CN" altLang="en-US" sz="1600" dirty="0"/>
              <a:t>亚洲大黄蜂是世界上最大的大黄蜂。它不仅是欧洲其他蜜蜂的捕食者，也是其他农业害虫的天敌</a:t>
            </a:r>
            <a:endParaRPr lang="en-US" altLang="zh-CN" sz="1600" dirty="0"/>
          </a:p>
          <a:p>
            <a:pPr lvl="1"/>
            <a:r>
              <a:rPr lang="zh-CN" altLang="en-US" sz="1600" dirty="0"/>
              <a:t>大黄蜂的生命周期与许多其他黄蜂相似，具有</a:t>
            </a:r>
            <a:r>
              <a:rPr lang="zh-CN" altLang="en-US" sz="1600" b="1" dirty="0">
                <a:solidFill>
                  <a:srgbClr val="FF0000"/>
                </a:solidFill>
              </a:rPr>
              <a:t>季节性</a:t>
            </a:r>
            <a:r>
              <a:rPr lang="zh-CN" altLang="en-US" sz="1600" dirty="0"/>
              <a:t>生物周期。且一位新的蜂后被认为在</a:t>
            </a:r>
            <a:r>
              <a:rPr lang="en-US" altLang="zh-CN" sz="1600" b="1" dirty="0">
                <a:solidFill>
                  <a:srgbClr val="FF0000"/>
                </a:solidFill>
              </a:rPr>
              <a:t>30</a:t>
            </a:r>
            <a:r>
              <a:rPr lang="zh-CN" altLang="en-US" sz="1600" b="1" dirty="0">
                <a:solidFill>
                  <a:srgbClr val="FF0000"/>
                </a:solidFill>
              </a:rPr>
              <a:t>公里范围内</a:t>
            </a:r>
            <a:r>
              <a:rPr lang="zh-CN" altLang="en-US" sz="1600" dirty="0"/>
              <a:t>筑巢</a:t>
            </a:r>
            <a:endParaRPr lang="en-US" altLang="zh-CN" sz="1600" dirty="0"/>
          </a:p>
          <a:p>
            <a:pPr marL="457200" lvl="1" indent="0">
              <a:buNone/>
            </a:pPr>
            <a:r>
              <a:rPr lang="zh-CN" altLang="en-US" sz="1600" dirty="0"/>
              <a:t> </a:t>
            </a:r>
            <a:r>
              <a:rPr lang="zh-CN" altLang="en-US" sz="1600" dirty="0">
                <a:solidFill>
                  <a:schemeClr val="bg1">
                    <a:lumMod val="65000"/>
                  </a:schemeClr>
                </a:solidFill>
              </a:rPr>
              <a:t>（注意这两处强调将是我们小组</a:t>
            </a:r>
            <a:r>
              <a:rPr lang="en-US" altLang="zh-CN" sz="1600" dirty="0">
                <a:solidFill>
                  <a:schemeClr val="bg1">
                    <a:lumMod val="65000"/>
                  </a:schemeClr>
                </a:solidFill>
              </a:rPr>
              <a:t>EDA</a:t>
            </a:r>
            <a:r>
              <a:rPr lang="zh-CN" altLang="en-US" sz="1600" dirty="0">
                <a:solidFill>
                  <a:schemeClr val="bg1">
                    <a:lumMod val="65000"/>
                  </a:schemeClr>
                </a:solidFill>
              </a:rPr>
              <a:t>的突破点）</a:t>
            </a:r>
            <a:endParaRPr lang="en-US" altLang="zh-CN" sz="1600" dirty="0">
              <a:solidFill>
                <a:schemeClr val="bg1">
                  <a:lumMod val="65000"/>
                </a:schemeClr>
              </a:solidFill>
            </a:endParaRPr>
          </a:p>
          <a:p>
            <a:pPr lvl="1"/>
            <a:r>
              <a:rPr lang="zh-CN" altLang="en-US" sz="1600" dirty="0"/>
              <a:t>由于这可能会对当地蜜蜂种群造成严重影响，因此，亚洲大黄蜂是存在引起了当地群众的焦虑。故华盛顿州建立了求助热线和一个网站，供人们报告对这些黄蜂的目击情况。其中，这些报道有些是被确认为亚洲大黄蜂，有些被确认为其他类型的昆虫，有些未被证实是何种黄蜂，有些报道未经处理</a:t>
            </a:r>
            <a:endParaRPr lang="en-US" altLang="zh-CN" sz="1600" dirty="0"/>
          </a:p>
          <a:p>
            <a:pPr lvl="1"/>
            <a:endParaRPr lang="en-US" altLang="zh-CN" sz="1600" dirty="0"/>
          </a:p>
          <a:p>
            <a:r>
              <a:rPr lang="zh-CN" altLang="en-US" sz="2000" b="1" dirty="0"/>
              <a:t>我们解决的问题</a:t>
            </a:r>
            <a:endParaRPr lang="en-US" altLang="zh-CN" sz="2000" b="1" dirty="0"/>
          </a:p>
          <a:p>
            <a:endParaRPr lang="en-US" altLang="zh-CN" sz="700" dirty="0"/>
          </a:p>
          <a:p>
            <a:pPr lvl="1"/>
            <a:r>
              <a:rPr lang="zh-CN" altLang="en-US" sz="1800" dirty="0"/>
              <a:t>对原数据集做</a:t>
            </a:r>
            <a:r>
              <a:rPr lang="en-US" altLang="zh-CN" sz="1800" dirty="0"/>
              <a:t>EDA</a:t>
            </a:r>
            <a:r>
              <a:rPr lang="zh-CN" altLang="en-US" sz="1800" dirty="0"/>
              <a:t>探索性数据分析，并对其生物模型进行预测分析</a:t>
            </a:r>
            <a:endParaRPr lang="en-US" altLang="zh-CN" sz="1800" dirty="0"/>
          </a:p>
          <a:p>
            <a:pPr lvl="1"/>
            <a:endParaRPr lang="en-US" altLang="zh-CN" sz="1050" dirty="0"/>
          </a:p>
          <a:p>
            <a:pPr lvl="1"/>
            <a:r>
              <a:rPr lang="zh-CN" altLang="en-US" sz="1800" b="1" dirty="0"/>
              <a:t>对网站提供的</a:t>
            </a:r>
            <a:r>
              <a:rPr lang="en-US" altLang="zh-CN" sz="1800" b="1" dirty="0"/>
              <a:t>3000</a:t>
            </a:r>
            <a:r>
              <a:rPr lang="zh-CN" altLang="en-US" sz="1800" b="1" dirty="0"/>
              <a:t>多张蜜蜂的图片进行数据处理、图像识别训练</a:t>
            </a:r>
            <a:endParaRPr lang="en-US" altLang="zh-CN" sz="1800" b="1" dirty="0"/>
          </a:p>
          <a:p>
            <a:pPr marL="457200" lvl="1" indent="0">
              <a:buNone/>
            </a:pPr>
            <a:endParaRPr lang="en-US" altLang="zh-CN" sz="1800" dirty="0"/>
          </a:p>
        </p:txBody>
      </p:sp>
    </p:spTree>
    <p:extLst>
      <p:ext uri="{BB962C8B-B14F-4D97-AF65-F5344CB8AC3E}">
        <p14:creationId xmlns:p14="http://schemas.microsoft.com/office/powerpoint/2010/main" val="3587920951"/>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a:t>相关研究成果</a:t>
            </a:r>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467643" y="1430735"/>
            <a:ext cx="8208714" cy="3996531"/>
          </a:xfrm>
        </p:spPr>
        <p:txBody>
          <a:bodyPr/>
          <a:lstStyle/>
          <a:p>
            <a:pPr>
              <a:lnSpc>
                <a:spcPct val="100000"/>
              </a:lnSpc>
            </a:pPr>
            <a:r>
              <a:rPr lang="zh-CN" altLang="en-US" sz="2000" dirty="0"/>
              <a:t>由于该项目背景立足于</a:t>
            </a:r>
            <a:r>
              <a:rPr lang="en-US" altLang="zh-CN" sz="2000" dirty="0"/>
              <a:t>MCM</a:t>
            </a:r>
            <a:r>
              <a:rPr lang="zh-CN" altLang="en-US" sz="2000" dirty="0"/>
              <a:t>美赛，故目前主要研究成果来源于美赛参与者或相关思路贡献者</a:t>
            </a:r>
            <a:endParaRPr lang="en-US" altLang="zh-CN" sz="2000" dirty="0"/>
          </a:p>
          <a:p>
            <a:pPr>
              <a:lnSpc>
                <a:spcPct val="100000"/>
              </a:lnSpc>
            </a:pPr>
            <a:r>
              <a:rPr lang="zh-CN" altLang="en-US" sz="2000" dirty="0"/>
              <a:t>在此次项目中，我们小组主要参考了以下研究成果：</a:t>
            </a:r>
            <a:endParaRPr lang="en-US" altLang="zh-CN" sz="2000" dirty="0"/>
          </a:p>
          <a:p>
            <a:pPr lvl="1">
              <a:lnSpc>
                <a:spcPct val="100000"/>
              </a:lnSpc>
            </a:pPr>
            <a:r>
              <a:rPr lang="zh-CN" altLang="en-US" sz="1800" dirty="0"/>
              <a:t>美赛</a:t>
            </a:r>
            <a:r>
              <a:rPr lang="en-US" altLang="zh-CN" sz="1800" dirty="0"/>
              <a:t>C</a:t>
            </a:r>
            <a:r>
              <a:rPr lang="zh-CN" altLang="en-US" sz="1800" dirty="0"/>
              <a:t>题参赛者赛后贡献的</a:t>
            </a:r>
            <a:r>
              <a:rPr lang="en-US" altLang="zh-CN" sz="1800" dirty="0"/>
              <a:t>GitHub</a:t>
            </a:r>
            <a:r>
              <a:rPr lang="zh-CN" altLang="en-US" sz="1800" dirty="0"/>
              <a:t>：</a:t>
            </a:r>
            <a:r>
              <a:rPr lang="en-US" altLang="zh-CN" sz="1800" dirty="0">
                <a:hlinkClick r:id="rId3"/>
              </a:rPr>
              <a:t>mysolutionto_mcm2021C/EDA_data.py at main · </a:t>
            </a:r>
            <a:r>
              <a:rPr lang="en-US" altLang="zh-CN" sz="1800" dirty="0" err="1">
                <a:hlinkClick r:id="rId3"/>
              </a:rPr>
              <a:t>DUTxutengfei</a:t>
            </a:r>
            <a:r>
              <a:rPr lang="en-US" altLang="zh-CN" sz="1800" dirty="0">
                <a:hlinkClick r:id="rId3"/>
              </a:rPr>
              <a:t>/mysolutionto_mcm2021C · GitHub</a:t>
            </a:r>
            <a:endParaRPr lang="en-US" altLang="zh-CN" sz="1800" dirty="0"/>
          </a:p>
          <a:p>
            <a:pPr lvl="1">
              <a:lnSpc>
                <a:spcPct val="100000"/>
              </a:lnSpc>
            </a:pPr>
            <a:r>
              <a:rPr lang="zh-CN" altLang="en-US" sz="1800" dirty="0"/>
              <a:t>美赛</a:t>
            </a:r>
            <a:r>
              <a:rPr lang="en-US" altLang="zh-CN" sz="1800" dirty="0"/>
              <a:t>O</a:t>
            </a:r>
            <a:r>
              <a:rPr lang="zh-CN" altLang="en-US" sz="1800" dirty="0"/>
              <a:t>奖论文：</a:t>
            </a:r>
            <a:r>
              <a:rPr lang="en-US" altLang="zh-CN" sz="1800" dirty="0"/>
              <a:t>C-2101166</a:t>
            </a:r>
          </a:p>
          <a:p>
            <a:pPr marL="687600" lvl="1" indent="0">
              <a:lnSpc>
                <a:spcPct val="100000"/>
              </a:lnSpc>
              <a:buNone/>
            </a:pPr>
            <a:r>
              <a:rPr lang="en-US" altLang="zh-CN" dirty="0">
                <a:hlinkClick r:id="rId4"/>
              </a:rPr>
              <a:t>https://zh-v2.d2l.ai/chapter_computer-vision/kaggle-dog.html#fig-kaggle-dog</a:t>
            </a:r>
            <a:endParaRPr lang="en-US" altLang="zh-CN" dirty="0"/>
          </a:p>
          <a:p>
            <a:pPr lvl="1">
              <a:lnSpc>
                <a:spcPct val="100000"/>
              </a:lnSpc>
            </a:pPr>
            <a:r>
              <a:rPr lang="en-US" altLang="zh-CN" sz="1800" dirty="0"/>
              <a:t>CSDN</a:t>
            </a:r>
            <a:r>
              <a:rPr lang="zh-CN" altLang="en-US" sz="1800" dirty="0"/>
              <a:t>论坛等：</a:t>
            </a:r>
            <a:r>
              <a:rPr lang="en-US" altLang="zh-CN" sz="1800" dirty="0"/>
              <a:t>2021</a:t>
            </a:r>
            <a:r>
              <a:rPr lang="zh-CN" altLang="en-US" sz="1800" dirty="0"/>
              <a:t>美赛</a:t>
            </a:r>
            <a:r>
              <a:rPr lang="en-US" altLang="zh-CN" sz="1800" dirty="0"/>
              <a:t>C</a:t>
            </a:r>
            <a:r>
              <a:rPr lang="zh-CN" altLang="en-US" sz="1800" dirty="0"/>
              <a:t>题解题思路</a:t>
            </a:r>
            <a:endParaRPr lang="en-US" altLang="zh-CN" sz="1800" dirty="0"/>
          </a:p>
          <a:p>
            <a:pPr marL="687600" lvl="1" indent="0">
              <a:lnSpc>
                <a:spcPct val="100000"/>
              </a:lnSpc>
              <a:buNone/>
            </a:pPr>
            <a:r>
              <a:rPr lang="en-US" altLang="zh-CN" sz="1800" dirty="0">
                <a:hlinkClick r:id="rId5"/>
              </a:rPr>
              <a:t>https://blog.csdn.net/Weary_PJ/article/details/113785658?utm_medium=distribute.pc_relevant.none-task-blog</a:t>
            </a:r>
            <a:endParaRPr lang="en-US" altLang="zh-CN" sz="1800" dirty="0"/>
          </a:p>
          <a:p>
            <a:pPr lvl="1"/>
            <a:endParaRPr lang="zh-CN" altLang="en-US" dirty="0"/>
          </a:p>
        </p:txBody>
      </p:sp>
    </p:spTree>
    <p:extLst>
      <p:ext uri="{BB962C8B-B14F-4D97-AF65-F5344CB8AC3E}">
        <p14:creationId xmlns:p14="http://schemas.microsoft.com/office/powerpoint/2010/main" val="54090460"/>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3E8E986-222B-4DFA-AAC0-999F1391BC58}"/>
              </a:ext>
            </a:extLst>
          </p:cNvPr>
          <p:cNvSpPr>
            <a:spLocks noGrp="1"/>
          </p:cNvSpPr>
          <p:nvPr>
            <p:ph type="body" sz="quarter" idx="13"/>
          </p:nvPr>
        </p:nvSpPr>
        <p:spPr/>
        <p:txBody>
          <a:bodyPr/>
          <a:lstStyle/>
          <a:p>
            <a:r>
              <a:rPr lang="zh-CN" altLang="en-US"/>
              <a:t>研究意义</a:t>
            </a:r>
          </a:p>
        </p:txBody>
      </p:sp>
      <p:sp>
        <p:nvSpPr>
          <p:cNvPr id="4" name="文本占位符 3">
            <a:extLst>
              <a:ext uri="{FF2B5EF4-FFF2-40B4-BE49-F238E27FC236}">
                <a16:creationId xmlns:a16="http://schemas.microsoft.com/office/drawing/2014/main" id="{72A7BE73-F6C8-463C-BA0A-513771090357}"/>
              </a:ext>
            </a:extLst>
          </p:cNvPr>
          <p:cNvSpPr>
            <a:spLocks noGrp="1"/>
          </p:cNvSpPr>
          <p:nvPr>
            <p:ph type="body" sz="quarter" idx="14"/>
          </p:nvPr>
        </p:nvSpPr>
        <p:spPr>
          <a:xfrm>
            <a:off x="467643" y="1592622"/>
            <a:ext cx="8208714" cy="3672755"/>
          </a:xfrm>
        </p:spPr>
        <p:txBody>
          <a:bodyPr/>
          <a:lstStyle/>
          <a:p>
            <a:r>
              <a:rPr lang="zh-CN" altLang="en-US" sz="2000" dirty="0"/>
              <a:t>本项目基于</a:t>
            </a:r>
            <a:r>
              <a:rPr lang="en-US" altLang="zh-CN" sz="2000" dirty="0"/>
              <a:t>4000</a:t>
            </a:r>
            <a:r>
              <a:rPr lang="zh-CN" altLang="en-US" sz="2000" dirty="0"/>
              <a:t>多张图片及相关信息，建立了亚洲大黄蜂随时间推移而传播的模型，整理了</a:t>
            </a:r>
            <a:r>
              <a:rPr lang="en-US" altLang="zh-CN" sz="2000" dirty="0"/>
              <a:t>4000</a:t>
            </a:r>
            <a:r>
              <a:rPr lang="zh-CN" altLang="en-US" sz="2000" dirty="0"/>
              <a:t>多张蜜蜂图片使之成为适于训练的数据集，较为准确的利用</a:t>
            </a:r>
            <a:r>
              <a:rPr lang="en-US" altLang="zh-CN" sz="2000" dirty="0"/>
              <a:t>CNN</a:t>
            </a:r>
            <a:r>
              <a:rPr lang="zh-CN" altLang="en-US" sz="2000" dirty="0"/>
              <a:t>分类器对该数据集进行了图像识别训练。主要研究意义有以下几个方面：</a:t>
            </a:r>
            <a:endParaRPr lang="en-US" altLang="zh-CN" sz="2000" dirty="0"/>
          </a:p>
          <a:p>
            <a:pPr lvl="1"/>
            <a:endParaRPr lang="en-US" altLang="zh-CN" sz="1600" dirty="0"/>
          </a:p>
          <a:p>
            <a:pPr lvl="1"/>
            <a:r>
              <a:rPr lang="zh-CN" altLang="en-US" sz="1600" dirty="0"/>
              <a:t>基于赛题组提供的源数据，贡献了一份数据量不大的“蜜蜂数据集”。但是由于目前数据全部来源于赛题，该数据集还存在数据分布不均衡等问题，有待后续完善</a:t>
            </a:r>
            <a:endParaRPr lang="en-US" altLang="zh-CN" sz="1600" dirty="0"/>
          </a:p>
          <a:p>
            <a:pPr lvl="1"/>
            <a:endParaRPr lang="en-US" altLang="zh-CN" sz="1600" dirty="0"/>
          </a:p>
          <a:p>
            <a:pPr lvl="1"/>
            <a:r>
              <a:rPr lang="zh-CN" altLang="en-US" sz="1600" dirty="0"/>
              <a:t>利用</a:t>
            </a:r>
            <a:r>
              <a:rPr lang="en-US" altLang="zh-CN" sz="1600" dirty="0"/>
              <a:t>CNN</a:t>
            </a:r>
            <a:r>
              <a:rPr lang="zh-CN" altLang="en-US" sz="1600" dirty="0"/>
              <a:t>算法，通过寻找最佳迭代次数与训练集划分规模，提出了一种实用的近似精确的图像识别方案</a:t>
            </a:r>
            <a:endParaRPr lang="en-US" altLang="zh-CN" sz="1600" dirty="0"/>
          </a:p>
          <a:p>
            <a:pPr lvl="1"/>
            <a:endParaRPr lang="en-US" altLang="zh-CN" sz="1600" dirty="0"/>
          </a:p>
          <a:p>
            <a:pPr lvl="1"/>
            <a:r>
              <a:rPr lang="zh-CN" altLang="en-US" sz="1600" dirty="0"/>
              <a:t>我们的思路和实现过程可作为华盛顿当局评估大黄蜂种群的参考研究，以进一步协调当局更高效的采取控制亚洲大黄蜂发展的措施</a:t>
            </a:r>
            <a:endParaRPr lang="en-US" altLang="zh-CN" sz="1600" dirty="0"/>
          </a:p>
        </p:txBody>
      </p:sp>
    </p:spTree>
    <p:extLst>
      <p:ext uri="{BB962C8B-B14F-4D97-AF65-F5344CB8AC3E}">
        <p14:creationId xmlns:p14="http://schemas.microsoft.com/office/powerpoint/2010/main" val="1204077235"/>
      </p:ext>
    </p:extLst>
  </p:cSld>
  <p:clrMapOvr>
    <a:masterClrMapping/>
  </p:clrMapOvr>
  <mc:AlternateContent xmlns:mc="http://schemas.openxmlformats.org/markup-compatibility/2006" xmlns:p14="http://schemas.microsoft.com/office/powerpoint/2010/main">
    <mc:Choice Requires="p14">
      <p:transition p14:dur="0" advTm="35885"/>
    </mc:Choice>
    <mc:Fallback xmlns="">
      <p:transition advTm="358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2D596F2-3BB0-496C-996A-07CED91F2752}"/>
              </a:ext>
            </a:extLst>
          </p:cNvPr>
          <p:cNvSpPr>
            <a:spLocks/>
          </p:cNvSpPr>
          <p:nvPr/>
        </p:nvSpPr>
        <p:spPr bwMode="auto">
          <a:xfrm>
            <a:off x="3464912" y="2349687"/>
            <a:ext cx="5679089" cy="2615746"/>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2" name="TextBox 52">
            <a:extLst>
              <a:ext uri="{FF2B5EF4-FFF2-40B4-BE49-F238E27FC236}">
                <a16:creationId xmlns:a16="http://schemas.microsoft.com/office/drawing/2014/main" id="{8F98858A-5277-4C8B-B134-74E9198600C4}"/>
              </a:ext>
            </a:extLst>
          </p:cNvPr>
          <p:cNvSpPr txBox="1">
            <a:spLocks noChangeArrowheads="1"/>
          </p:cNvSpPr>
          <p:nvPr/>
        </p:nvSpPr>
        <p:spPr bwMode="auto">
          <a:xfrm>
            <a:off x="3693472" y="1484651"/>
            <a:ext cx="4694290" cy="76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399">
                <a:solidFill>
                  <a:srgbClr val="024C89"/>
                </a:solidFill>
                <a:latin typeface="微软雅黑" pitchFamily="34" charset="-122"/>
                <a:ea typeface="微软雅黑" pitchFamily="34" charset="-122"/>
              </a:rPr>
              <a:t>数据集</a:t>
            </a:r>
            <a:endParaRPr lang="zh-CN" altLang="en-US" sz="4399" dirty="0">
              <a:solidFill>
                <a:srgbClr val="024C89"/>
              </a:solidFill>
              <a:latin typeface="微软雅黑" pitchFamily="34" charset="-122"/>
              <a:ea typeface="微软雅黑" pitchFamily="34" charset="-122"/>
            </a:endParaRPr>
          </a:p>
        </p:txBody>
      </p:sp>
      <p:sp>
        <p:nvSpPr>
          <p:cNvPr id="13" name="Oval 40">
            <a:extLst>
              <a:ext uri="{FF2B5EF4-FFF2-40B4-BE49-F238E27FC236}">
                <a16:creationId xmlns:a16="http://schemas.microsoft.com/office/drawing/2014/main" id="{0195BCA6-7A85-4452-9B9B-AB40661EF8C2}"/>
              </a:ext>
            </a:extLst>
          </p:cNvPr>
          <p:cNvSpPr>
            <a:spLocks noChangeAspect="1" noChangeArrowheads="1"/>
          </p:cNvSpPr>
          <p:nvPr/>
        </p:nvSpPr>
        <p:spPr bwMode="auto">
          <a:xfrm>
            <a:off x="3853781" y="4281531"/>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Freeform 5">
            <a:extLst>
              <a:ext uri="{FF2B5EF4-FFF2-40B4-BE49-F238E27FC236}">
                <a16:creationId xmlns:a16="http://schemas.microsoft.com/office/drawing/2014/main" id="{4EFD188A-67C0-4657-9639-6036A0867552}"/>
              </a:ext>
            </a:extLst>
          </p:cNvPr>
          <p:cNvSpPr>
            <a:spLocks noEditPoints="1"/>
          </p:cNvSpPr>
          <p:nvPr/>
        </p:nvSpPr>
        <p:spPr bwMode="auto">
          <a:xfrm>
            <a:off x="899957" y="2503649"/>
            <a:ext cx="2303062" cy="2306237"/>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rgbClr val="024C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24C89"/>
              </a:solidFill>
              <a:effectLst/>
              <a:uLnTx/>
              <a:uFillTx/>
            </a:endParaRPr>
          </a:p>
        </p:txBody>
      </p:sp>
      <p:sp>
        <p:nvSpPr>
          <p:cNvPr id="15" name="TextBox 59">
            <a:extLst>
              <a:ext uri="{FF2B5EF4-FFF2-40B4-BE49-F238E27FC236}">
                <a16:creationId xmlns:a16="http://schemas.microsoft.com/office/drawing/2014/main" id="{31500ED4-7849-4F79-AD42-A937FEE98306}"/>
              </a:ext>
            </a:extLst>
          </p:cNvPr>
          <p:cNvSpPr txBox="1">
            <a:spLocks noChangeArrowheads="1"/>
          </p:cNvSpPr>
          <p:nvPr/>
        </p:nvSpPr>
        <p:spPr bwMode="auto">
          <a:xfrm>
            <a:off x="4264637" y="3981398"/>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数据集标注</a:t>
            </a:r>
          </a:p>
        </p:txBody>
      </p:sp>
      <p:sp>
        <p:nvSpPr>
          <p:cNvPr id="16" name="Oval 40">
            <a:extLst>
              <a:ext uri="{FF2B5EF4-FFF2-40B4-BE49-F238E27FC236}">
                <a16:creationId xmlns:a16="http://schemas.microsoft.com/office/drawing/2014/main" id="{AA0319B8-E7DD-45A5-ABF0-8F7D543F5010}"/>
              </a:ext>
            </a:extLst>
          </p:cNvPr>
          <p:cNvSpPr>
            <a:spLocks noChangeAspect="1" noChangeArrowheads="1"/>
          </p:cNvSpPr>
          <p:nvPr/>
        </p:nvSpPr>
        <p:spPr bwMode="auto">
          <a:xfrm>
            <a:off x="3853781" y="2960826"/>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7" name="TextBox 59">
            <a:extLst>
              <a:ext uri="{FF2B5EF4-FFF2-40B4-BE49-F238E27FC236}">
                <a16:creationId xmlns:a16="http://schemas.microsoft.com/office/drawing/2014/main" id="{0024FAE5-9E83-4E60-A34C-B2ED542C59FE}"/>
              </a:ext>
            </a:extLst>
          </p:cNvPr>
          <p:cNvSpPr txBox="1">
            <a:spLocks noChangeArrowheads="1"/>
          </p:cNvSpPr>
          <p:nvPr/>
        </p:nvSpPr>
        <p:spPr bwMode="auto">
          <a:xfrm>
            <a:off x="4264637" y="2660693"/>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400" dirty="0">
                <a:solidFill>
                  <a:srgbClr val="FFFFFF"/>
                </a:solidFill>
                <a:latin typeface="微软雅黑" pitchFamily="34" charset="-122"/>
                <a:ea typeface="微软雅黑" pitchFamily="34" charset="-122"/>
              </a:rPr>
              <a:t>数据集介绍</a:t>
            </a:r>
          </a:p>
        </p:txBody>
      </p:sp>
      <p:sp>
        <p:nvSpPr>
          <p:cNvPr id="9" name="Oval 40">
            <a:extLst>
              <a:ext uri="{FF2B5EF4-FFF2-40B4-BE49-F238E27FC236}">
                <a16:creationId xmlns:a16="http://schemas.microsoft.com/office/drawing/2014/main" id="{400AA36A-2C0B-4826-B696-DF9EE459A960}"/>
              </a:ext>
            </a:extLst>
          </p:cNvPr>
          <p:cNvSpPr>
            <a:spLocks noChangeAspect="1" noChangeArrowheads="1"/>
          </p:cNvSpPr>
          <p:nvPr/>
        </p:nvSpPr>
        <p:spPr bwMode="auto">
          <a:xfrm>
            <a:off x="3853781" y="3586860"/>
            <a:ext cx="144438" cy="144437"/>
          </a:xfrm>
          <a:prstGeom prst="ellipse">
            <a:avLst/>
          </a:prstGeom>
          <a:solidFill>
            <a:srgbClr val="B12923"/>
          </a:solidFill>
          <a:ln w="28575">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0" name="TextBox 59">
            <a:extLst>
              <a:ext uri="{FF2B5EF4-FFF2-40B4-BE49-F238E27FC236}">
                <a16:creationId xmlns:a16="http://schemas.microsoft.com/office/drawing/2014/main" id="{EEEBE051-E3AC-4A76-A2BE-B5AF688FE135}"/>
              </a:ext>
            </a:extLst>
          </p:cNvPr>
          <p:cNvSpPr txBox="1">
            <a:spLocks noChangeArrowheads="1"/>
          </p:cNvSpPr>
          <p:nvPr/>
        </p:nvSpPr>
        <p:spPr bwMode="auto">
          <a:xfrm>
            <a:off x="4264637" y="3320823"/>
            <a:ext cx="3847432" cy="5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en-US" altLang="zh-CN" sz="2400" dirty="0">
                <a:solidFill>
                  <a:srgbClr val="FFFFFF"/>
                </a:solidFill>
                <a:latin typeface="微软雅黑" pitchFamily="34" charset="-122"/>
                <a:ea typeface="微软雅黑" pitchFamily="34" charset="-122"/>
              </a:rPr>
              <a:t>EDA</a:t>
            </a:r>
            <a:r>
              <a:rPr lang="zh-CN" altLang="en-US" sz="2400" dirty="0">
                <a:solidFill>
                  <a:srgbClr val="FFFFFF"/>
                </a:solidFill>
                <a:latin typeface="微软雅黑" pitchFamily="34" charset="-122"/>
                <a:ea typeface="微软雅黑" pitchFamily="34" charset="-122"/>
              </a:rPr>
              <a:t>分析</a:t>
            </a:r>
          </a:p>
        </p:txBody>
      </p:sp>
    </p:spTree>
    <p:extLst>
      <p:ext uri="{BB962C8B-B14F-4D97-AF65-F5344CB8AC3E}">
        <p14:creationId xmlns:p14="http://schemas.microsoft.com/office/powerpoint/2010/main" val="1201421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e24d85ba-749d-40b9-b24e-5b809fb3207a}"/>
</p:tagLst>
</file>

<file path=ppt/theme/theme1.xml><?xml version="1.0" encoding="utf-8"?>
<a:theme xmlns:a="http://schemas.openxmlformats.org/drawingml/2006/main" name="2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机器学习作业汇报模板.potx" id="{DF269F79-F081-4330-B060-82E1BE55B0F6}" vid="{00882E75-44D6-477F-8C39-30403EE378B1}"/>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作业汇报模板.potx" id="{DF269F79-F081-4330-B060-82E1BE55B0F6}" vid="{D6792EBB-7F34-4971-A403-81ACB30650C6}"/>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机器学习大作业汇报模板</Template>
  <TotalTime>6280</TotalTime>
  <Pages>0</Pages>
  <Words>3728</Words>
  <Characters>0</Characters>
  <Application>Microsoft Office PowerPoint</Application>
  <DocSecurity>0</DocSecurity>
  <PresentationFormat>全屏显示(4:3)</PresentationFormat>
  <Lines>0</Lines>
  <Paragraphs>386</Paragraphs>
  <Slides>42</Slides>
  <Notes>12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42</vt:i4>
      </vt:variant>
    </vt:vector>
  </HeadingPairs>
  <TitlesOfParts>
    <vt:vector size="60" baseType="lpstr">
      <vt:lpstr>-apple-system</vt:lpstr>
      <vt:lpstr>Helvetica Neue</vt:lpstr>
      <vt:lpstr>Menlo</vt:lpstr>
      <vt:lpstr>等线</vt:lpstr>
      <vt:lpstr>等线 Light</vt:lpstr>
      <vt:lpstr>方正书宋简体</vt:lpstr>
      <vt:lpstr>仿宋_GB2312</vt:lpstr>
      <vt:lpstr>楷体</vt:lpstr>
      <vt:lpstr>宋体</vt:lpstr>
      <vt:lpstr>微软雅黑</vt:lpstr>
      <vt:lpstr>Arial</vt:lpstr>
      <vt:lpstr>Calibri</vt:lpstr>
      <vt:lpstr>Cambria Math</vt:lpstr>
      <vt:lpstr>Times New Roman</vt:lpstr>
      <vt:lpstr>Wingdings</vt:lpstr>
      <vt:lpstr>2_默认设计模板</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rjma@tongji.edu.cn</dc:creator>
  <cp:lastModifiedBy>程 展</cp:lastModifiedBy>
  <cp:revision>53</cp:revision>
  <dcterms:created xsi:type="dcterms:W3CDTF">2020-05-04T14:31:44Z</dcterms:created>
  <dcterms:modified xsi:type="dcterms:W3CDTF">2021-06-13T13:01:52Z</dcterms:modified>
</cp:coreProperties>
</file>